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  <p:sldMasterId id="2147483706" r:id="rId2"/>
  </p:sldMasterIdLst>
  <p:notesMasterIdLst>
    <p:notesMasterId r:id="rId75"/>
  </p:notesMasterIdLst>
  <p:handoutMasterIdLst>
    <p:handoutMasterId r:id="rId76"/>
  </p:handoutMasterIdLst>
  <p:sldIdLst>
    <p:sldId id="446" r:id="rId3"/>
    <p:sldId id="460" r:id="rId4"/>
    <p:sldId id="470" r:id="rId5"/>
    <p:sldId id="469" r:id="rId6"/>
    <p:sldId id="431" r:id="rId7"/>
    <p:sldId id="468" r:id="rId8"/>
    <p:sldId id="366" r:id="rId9"/>
    <p:sldId id="461" r:id="rId10"/>
    <p:sldId id="258" r:id="rId11"/>
    <p:sldId id="260" r:id="rId12"/>
    <p:sldId id="462" r:id="rId13"/>
    <p:sldId id="259" r:id="rId14"/>
    <p:sldId id="425" r:id="rId15"/>
    <p:sldId id="262" r:id="rId16"/>
    <p:sldId id="375" r:id="rId17"/>
    <p:sldId id="432" r:id="rId18"/>
    <p:sldId id="433" r:id="rId19"/>
    <p:sldId id="434" r:id="rId20"/>
    <p:sldId id="385" r:id="rId21"/>
    <p:sldId id="384" r:id="rId22"/>
    <p:sldId id="466" r:id="rId23"/>
    <p:sldId id="435" r:id="rId24"/>
    <p:sldId id="386" r:id="rId25"/>
    <p:sldId id="387" r:id="rId26"/>
    <p:sldId id="388" r:id="rId27"/>
    <p:sldId id="426" r:id="rId28"/>
    <p:sldId id="266" r:id="rId29"/>
    <p:sldId id="458" r:id="rId30"/>
    <p:sldId id="306" r:id="rId31"/>
    <p:sldId id="467" r:id="rId32"/>
    <p:sldId id="271" r:id="rId33"/>
    <p:sldId id="438" r:id="rId34"/>
    <p:sldId id="441" r:id="rId35"/>
    <p:sldId id="272" r:id="rId36"/>
    <p:sldId id="439" r:id="rId37"/>
    <p:sldId id="459" r:id="rId38"/>
    <p:sldId id="324" r:id="rId39"/>
    <p:sldId id="452" r:id="rId40"/>
    <p:sldId id="451" r:id="rId41"/>
    <p:sldId id="453" r:id="rId42"/>
    <p:sldId id="454" r:id="rId43"/>
    <p:sldId id="455" r:id="rId44"/>
    <p:sldId id="456" r:id="rId45"/>
    <p:sldId id="447" r:id="rId46"/>
    <p:sldId id="329" r:id="rId47"/>
    <p:sldId id="427" r:id="rId48"/>
    <p:sldId id="442" r:id="rId49"/>
    <p:sldId id="443" r:id="rId50"/>
    <p:sldId id="444" r:id="rId51"/>
    <p:sldId id="331" r:id="rId52"/>
    <p:sldId id="445" r:id="rId53"/>
    <p:sldId id="391" r:id="rId54"/>
    <p:sldId id="392" r:id="rId55"/>
    <p:sldId id="393" r:id="rId56"/>
    <p:sldId id="428" r:id="rId57"/>
    <p:sldId id="286" r:id="rId58"/>
    <p:sldId id="359" r:id="rId59"/>
    <p:sldId id="355" r:id="rId60"/>
    <p:sldId id="429" r:id="rId61"/>
    <p:sldId id="406" r:id="rId62"/>
    <p:sldId id="463" r:id="rId63"/>
    <p:sldId id="464" r:id="rId64"/>
    <p:sldId id="407" r:id="rId65"/>
    <p:sldId id="409" r:id="rId66"/>
    <p:sldId id="411" r:id="rId67"/>
    <p:sldId id="430" r:id="rId68"/>
    <p:sldId id="362" r:id="rId69"/>
    <p:sldId id="363" r:id="rId70"/>
    <p:sldId id="369" r:id="rId71"/>
    <p:sldId id="364" r:id="rId72"/>
    <p:sldId id="402" r:id="rId73"/>
    <p:sldId id="353" r:id="rId7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336600"/>
    <a:srgbClr val="000099"/>
    <a:srgbClr val="33CCFF"/>
    <a:srgbClr val="0099CC"/>
    <a:srgbClr val="FF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6202C65-097A-45B5-9919-B01E85C30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31D1E3D5-B486-49B6-9CC5-D5759AF83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3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2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DE246C-31CD-417A-8259-A276FA3BD9E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E27386B-AD3E-4540-88B2-EA8F07BB3B3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6073A0-AD62-4B72-AC64-9CB7F1DB26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34BDCEE-3CCF-42D0-B2F5-8ED8021667E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4ED4FC-1334-489E-B016-F095959FB6D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46CDB7-10A7-49BF-A345-443FF68596E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DE3BF74-16B6-4122-9633-726F4D9445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09D9E01-85EC-4F48-9D0E-9E9E6D33F4B4}" type="slidenum">
              <a:rPr lang="en-US" sz="1300">
                <a:latin typeface="Times New Roman" pitchFamily="18" charset="0"/>
              </a:rPr>
              <a:pPr algn="r" defTabSz="966788"/>
              <a:t>26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991E55-F740-413C-BC77-5A230064CF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36C58BA-A5FF-4A78-9F7F-23B6EA5BC3C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F57B124-7C97-4289-AC1A-4B5751007087}" type="slidenum">
              <a:rPr lang="en-US" sz="1300">
                <a:latin typeface="Times New Roman" pitchFamily="18" charset="0"/>
              </a:rPr>
              <a:pPr algn="r" defTabSz="966788"/>
              <a:t>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46A8EB-6E35-4419-95E2-947D4DA1F4D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Two simple multiple access control techniques.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CE9F58-2371-4352-9030-65A0F3C1D5E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BEB2B8-334A-44A1-B66C-E9E1CA3EA99A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06C8596-E10F-46D2-B944-2D64D5FEB6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10CFD0-6184-42FB-9DE6-C434AEA9A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5B0AFA-B062-419F-B79D-8B71902F32E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753B4E-1813-45BF-8BDA-1F15FD51821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4A4EE94-8129-4357-A844-6A1F82F1ACB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7E673B0-0013-4C7C-A64B-7907F38901C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0C5ADB-7898-470D-9EB6-38FADB7291B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CD0075B3-348A-4A2F-A669-FC4260EED46A}" type="slidenum">
              <a:rPr lang="en-US" sz="1300">
                <a:latin typeface="Times New Roman" pitchFamily="18" charset="0"/>
              </a:rPr>
              <a:pPr algn="r" defTabSz="966788"/>
              <a:t>6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6FD5EC-4948-4658-89C4-60B856A5E9B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307AA9B-AA61-4300-8BDB-06E8DB3697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316EDC0-B1C9-43B7-AE1C-682A4AE54E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96961C-505C-4C83-ADA7-4139CC334EE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8E269C-4C9F-4330-8C9D-852F43CB461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B41C56F-7F97-4039-9C09-AC91721D43FF}" type="slidenum">
              <a:rPr lang="en-US" sz="1300">
                <a:latin typeface="Times New Roman" pitchFamily="18" charset="0"/>
              </a:rPr>
              <a:pPr algn="r" defTabSz="966788"/>
              <a:t>46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0324D0-9456-4D67-9DE5-D4DCFDB00B32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3E48E0-E15D-4109-95CE-8766D680D57D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42CBACE-6992-4703-B03E-5141DCD8723C}" type="slidenum">
              <a:rPr lang="en-US" sz="1300">
                <a:solidFill>
                  <a:srgbClr val="000000"/>
                </a:solidFill>
                <a:latin typeface="Times New Roman" pitchFamily="18" charset="0"/>
              </a:rPr>
              <a:pPr algn="r" defTabSz="966788"/>
              <a:t>49</a:t>
            </a:fld>
            <a:endParaRPr 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BABED2-DC46-47C3-ADAA-F79AA815CD0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B5B9928-8A62-4E37-A254-15677BF40E6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3751AB-675A-47CE-A02A-8CD00E8963F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897F801-508C-4EBA-A847-EC6828A854FE}" type="slidenum">
              <a:rPr lang="en-US" sz="1300">
                <a:latin typeface="Times New Roman" pitchFamily="18" charset="0"/>
              </a:rPr>
              <a:pPr algn="r" defTabSz="966788"/>
              <a:t>55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A8BBCE-EDA0-4FE0-AB4F-B3B70D3D5E7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2722A8-BE4E-46DE-B03C-C6E23332202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32ACEB-AAC9-4748-A78D-AFCCBFF5630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80D2DFE5-5679-4FEB-80DA-8C0770E3E7A4}" type="slidenum">
              <a:rPr lang="en-US" sz="1300">
                <a:latin typeface="Times New Roman" pitchFamily="18" charset="0"/>
              </a:rPr>
              <a:pPr algn="r" defTabSz="966788"/>
              <a:t>59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E91B349-3033-4429-979E-8D8BCE99CCFB}" type="slidenum">
              <a:rPr lang="en-US" sz="1300">
                <a:latin typeface="Times New Roman" pitchFamily="18" charset="0"/>
              </a:rPr>
              <a:pPr algn="r" defTabSz="966788"/>
              <a:t>66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D7D979-0772-4181-B597-B906C5360DCD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A1A1B3B-2271-4EC7-ADA3-A16477F2470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5446FF1-B951-4A7F-B9A1-840AD993FD4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30C7B6-F628-49A1-961D-211772466D6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5B5419-A399-48D5-9285-84C22F005A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809A5E-9326-4926-8245-C8E4A22B42A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AE0EEE-80A4-4B10-A726-1CB530EB69D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19D079D-BCF8-49CB-87D8-A5013F0C84F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0FB7EA1-4A70-489A-AC0B-D21EB316A99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13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568032-3715-43AB-9828-0E21FADFA10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ADF54-D015-4C7C-BE08-DD8A1B05D213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906EF89-C7DB-4D24-BB33-13FAA0817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C8852-863C-4F6F-B3F9-59E663C7549A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17332AC-8096-497C-AE0B-FD6232047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90203-FE4E-47FB-8153-9787E0771109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7AB0BB5-034B-4097-A100-5853ECA24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85C9B-6BC5-4E98-AB8C-5749033C65ED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  <a:fld id="{E84F8E59-E693-4A17-8CD1-C4C7D844F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85180EC-1602-465D-B90F-E8A129E84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486B19FA-2707-40B8-B34D-2F0469A6F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EA6B194-CE8E-43AE-9548-01246FF6C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398C65A2-5ABC-4154-93A2-EEF99A3AB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C3B74B7-5C72-482E-A52A-A84E66945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135F7337-4BF5-4160-9271-20BF65AA2D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8F34EC0-7CE4-4055-B840-F2DA0DCD4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F849D-5867-4EB9-B778-2F146895E5A8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60981DB-57D3-4F76-9AEE-4F3A45A07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99652A2-EE48-4144-8147-C29E2C61A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DFE8098-7FC3-4328-8A49-55E9D342C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242F348-B418-492E-B75F-7028ADFCD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725C38A-2424-45F7-B92B-87A2E8E5C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2D958765-5A1F-4AC0-8AF5-5CF8CF84F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5753B-06B0-4C47-9AAD-2E65301246D4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CAFB9A0-0B4C-4D92-BBEF-DC1029C8B6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2A206-C634-4689-BF07-8B2682B675DA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EB0ADD1A-7A79-4A80-87B6-ED100FC03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0B3DD-AEB4-4B96-8837-B07087E88789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AEE3A22-03A8-493B-BD74-5F02CAF1A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0B0BC-B796-49E1-8C86-0DC2EA143029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2854CCD-52CE-4384-8CEC-AF0747C7C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E428F-6C25-48C7-B68C-8B9FFB70C6A5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92329-6B67-4565-AED7-A38769DD4E9E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1C4D59A-C621-44A0-8814-42226FE3C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77430-9D18-485F-A78F-3ED810A5180D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1326735B-8ADF-4BCC-8C70-6BCEAE5D7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D86170E5-5B2C-4AF9-909F-560B2268FC39}" type="datetime1">
              <a:rPr lang="en-US"/>
              <a:pPr>
                <a:defRPr/>
              </a:pPr>
              <a:t>1/19/2023</a:t>
            </a:fld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A17DC9C5-AD72-4829-8E19-B718C64BE3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52" r:id="rId7"/>
    <p:sldLayoutId id="2147484353" r:id="rId8"/>
    <p:sldLayoutId id="2147484339" r:id="rId9"/>
    <p:sldLayoutId id="2147484354" r:id="rId10"/>
    <p:sldLayoutId id="2147484355" r:id="rId11"/>
    <p:sldLayoutId id="214748435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4-</a:t>
            </a:r>
            <a:fld id="{8C57DC05-B17D-4B0C-80C5-0F950FC95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  <p:sldLayoutId id="214748435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36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jpe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4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0.png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hyperlink" Target="http://en.wikipedia.org/wiki/File:Microwave_tower_silhouette.jpg" TargetMode="Externa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1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89.png"/><Relationship Id="rId1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3.emf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101D728-64CC-4A77-86FF-DA4FD3AD28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Chapter 1</a:t>
            </a:r>
            <a:br>
              <a:rPr lang="en-US" sz="4800">
                <a:solidFill>
                  <a:srgbClr val="000099"/>
                </a:solidFill>
                <a:latin typeface="Gill Sans MT" pitchFamily="34" charset="0"/>
              </a:rPr>
            </a:b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Introduction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52438" y="5754059"/>
            <a:ext cx="5378450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200" dirty="0"/>
          </a:p>
          <a:p>
            <a:pPr marL="173038" indent="-173038">
              <a:lnSpc>
                <a:spcPct val="85000"/>
              </a:lnSpc>
            </a:pPr>
            <a:r>
              <a:rPr lang="en-US" sz="1200" dirty="0"/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 dirty="0"/>
              <a:t>     J.F Kurose and K.W. Ross, All Rights Reserved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7411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What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a protocol?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all communication activity in Internet governed by protocols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protocols</a:t>
            </a:r>
            <a:r>
              <a:rPr lang="en-US" sz="2800" i="1">
                <a:latin typeface="Gill Sans MT" pitchFamily="34" charset="0"/>
              </a:rPr>
              <a:t> define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format</a:t>
            </a:r>
            <a:r>
              <a:rPr lang="en-US" sz="2800" i="1">
                <a:latin typeface="Gill Sans MT" pitchFamily="34" charset="0"/>
              </a:rPr>
              <a:t>,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order</a:t>
            </a:r>
            <a:r>
              <a:rPr lang="en-US" sz="2800" i="1">
                <a:latin typeface="Gill Sans MT" pitchFamily="34" charset="0"/>
              </a:rPr>
              <a:t> of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msgs sent and received</a:t>
            </a:r>
            <a:r>
              <a:rPr lang="en-US" sz="2800" i="1">
                <a:latin typeface="Gill Sans MT" pitchFamily="34" charset="0"/>
              </a:rPr>
              <a:t> among network entities, and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actions taken</a:t>
            </a:r>
            <a:r>
              <a:rPr lang="en-US" sz="2800" i="1">
                <a:latin typeface="Gill Sans MT" pitchFamily="34" charset="0"/>
              </a:rPr>
              <a:t> on msg transmission, receipt</a:t>
            </a:r>
            <a:r>
              <a:rPr 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174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E2FA731-BAE6-4255-90C7-4BF7F083389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7417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663" y="1501775"/>
            <a:ext cx="3406775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DB3CA79-63D1-4D95-86CA-F653D79BF8E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286000" y="2058988"/>
            <a:ext cx="45720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SzPct val="75000"/>
            </a:pPr>
            <a:r>
              <a:rPr lang="en-US" i="1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sz="2000"/>
              <a:t>RFC: Request for comments</a:t>
            </a:r>
          </a:p>
          <a:p>
            <a:pPr lvl="1" eaLnBrk="1" hangingPunct="1"/>
            <a:r>
              <a:rPr lang="en-US" sz="2000"/>
              <a:t>IETF: Internet Engineering Task Force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ja-JP" sz="3600">
                <a:ea typeface="ＭＳ Ｐゴシック" pitchFamily="34" charset="-128"/>
              </a:rPr>
              <a:t>Service view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Infrastructure that provides services to applications:</a:t>
            </a:r>
            <a:endParaRPr lang="en-US" sz="2400">
              <a:ea typeface="ＭＳ Ｐゴシック" pitchFamily="34" charset="-128"/>
            </a:endParaRPr>
          </a:p>
          <a:p>
            <a:pPr lvl="1" eaLnBrk="1" hangingPunct="1"/>
            <a:r>
              <a:rPr lang="en-US"/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provides programming interface to apps</a:t>
            </a:r>
          </a:p>
          <a:p>
            <a:pPr lvl="1" eaLnBrk="1" hangingPunct="1"/>
            <a:r>
              <a:rPr lang="en-US"/>
              <a:t>hooks that allow sending and receiving  app programs to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connect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to Internet</a:t>
            </a:r>
          </a:p>
          <a:p>
            <a:pPr lvl="1" eaLnBrk="1" hangingPunct="1"/>
            <a:r>
              <a:rPr lang="en-US"/>
              <a:t>provides service options, analogous to postal service</a:t>
            </a:r>
          </a:p>
        </p:txBody>
      </p:sp>
      <p:pic>
        <p:nvPicPr>
          <p:cNvPr id="19460" name="Picture 64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782638"/>
            <a:ext cx="6548437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1" name="Group 725"/>
          <p:cNvGrpSpPr>
            <a:grpSpLocks/>
          </p:cNvGrpSpPr>
          <p:nvPr/>
        </p:nvGrpSpPr>
        <p:grpSpPr bwMode="auto">
          <a:xfrm>
            <a:off x="5167313" y="1395413"/>
            <a:ext cx="3551237" cy="4743450"/>
            <a:chOff x="5202238" y="1384300"/>
            <a:chExt cx="3551237" cy="4743450"/>
          </a:xfrm>
        </p:grpSpPr>
        <p:sp>
          <p:nvSpPr>
            <p:cNvPr id="1946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6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981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1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946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428"/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Line 430"/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Line 431"/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432"/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433"/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Line 435"/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2" name="Line 436"/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Line 440"/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441"/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Line 443"/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Line 445"/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0" name="Line 447"/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541"/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9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981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81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81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0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980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950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50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980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80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97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80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0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0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0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9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9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9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9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9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9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07" name="Line 693"/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0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9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9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9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9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4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4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9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4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9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3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9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2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2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2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9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1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1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1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1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970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1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970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0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968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969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969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9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1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952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952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952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952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952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965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8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8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6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8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6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8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7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7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8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962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2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5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5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5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3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4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4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960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60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60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1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61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61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957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8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8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8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9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9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955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5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5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6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6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7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6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955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3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953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3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3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4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4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4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94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661CC2E-D176-4B97-BE09-0AD499A1762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400">
                <a:solidFill>
                  <a:srgbClr val="CC0000"/>
                </a:solidFill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6E7814F-1416-4FB0-9CD5-8496946EF11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A closer look at network structure: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access networks, physical media:</a:t>
            </a:r>
            <a:r>
              <a:rPr lang="en-US" sz="2800">
                <a:latin typeface="Gill Sans MT" pitchFamily="34" charset="0"/>
              </a:rPr>
              <a:t> wired, wireless communication links</a:t>
            </a:r>
            <a:r>
              <a:rPr lang="en-US" sz="2800">
                <a:solidFill>
                  <a:srgbClr val="FF0000"/>
                </a:solidFill>
                <a:latin typeface="Gill Sans MT" pitchFamily="34" charset="0"/>
              </a:rPr>
              <a:t> </a:t>
            </a:r>
            <a:endParaRPr lang="en-US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network core: 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interconnected routers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>
              <a:latin typeface="Gill Sans MT" pitchFamily="34" charset="0"/>
            </a:endParaRPr>
          </a:p>
        </p:txBody>
      </p:sp>
      <p:pic>
        <p:nvPicPr>
          <p:cNvPr id="21511" name="Picture 54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12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186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1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4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186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186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186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5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185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5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55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185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85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5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18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5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5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5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5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18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4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4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4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18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3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3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18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3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8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2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2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8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1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1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1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1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8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0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0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0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17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9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17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17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17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7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17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6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175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6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175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5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173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174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174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74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56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2157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2157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2157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2157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2157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170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0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3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3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1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3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71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73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2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2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3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167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0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0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0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8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69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69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165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5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5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6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6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6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162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3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3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3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4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4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160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0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0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1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1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2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1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160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8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158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8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58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59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59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9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15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7653E04-0412-4E09-8AEE-E2FEF4BAB30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8382000" cy="8350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Access networks and physical media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Q: How to connect end systems to edge router?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residential access nets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institutional access networks (school, company)</a:t>
            </a:r>
          </a:p>
          <a:p>
            <a:pPr eaLnBrk="1" hangingPunct="1">
              <a:spcAft>
                <a:spcPct val="30000"/>
              </a:spcAft>
              <a:buSzPct val="75000"/>
            </a:pPr>
            <a:r>
              <a:rPr lang="en-US" sz="2400">
                <a:ea typeface="ＭＳ Ｐゴシック" pitchFamily="34" charset="-128"/>
              </a:rPr>
              <a:t>mobile access networks</a:t>
            </a:r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keep in mind: 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bandwidth (bits per second) of access network?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shared or dedicated?</a:t>
            </a:r>
          </a:p>
        </p:txBody>
      </p:sp>
      <p:sp>
        <p:nvSpPr>
          <p:cNvPr id="22533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34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22980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81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22535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6" name="Picture 684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7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9" name="Picture 708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0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3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3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5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2571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2572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22573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22978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9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74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5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76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2297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7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7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73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76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7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74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5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7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229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65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8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9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66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67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8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229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57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0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1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8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9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9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229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9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52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3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0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1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0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229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1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44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5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42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43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81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82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229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33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36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7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34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35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3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229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25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8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9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26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27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4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229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17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0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1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8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9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5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229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9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12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3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0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1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6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228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1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04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5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02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03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7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228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8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893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896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7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94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95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8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22882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883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22885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6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7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8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9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84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 w="190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9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22866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7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8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9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0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1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2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3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4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5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6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7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8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9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0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1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90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22860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1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2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3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4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5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1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22854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5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6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7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8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9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2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3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22848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9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0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1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2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3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4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5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22842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3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4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5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6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7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6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22836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7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8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9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0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1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7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22830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1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2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3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4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5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598" name="Picture 915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99" name="Picture 9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00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601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22828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9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2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22826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7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3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22824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5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4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22822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3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05" name="Picture 931" descr="car_icon_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6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22820" name="Picture 933" descr="iphone_stylized_small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821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607" name="Picture 936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8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22788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9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0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1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2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3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818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9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4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5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816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7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6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7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8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14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5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9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800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812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3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801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2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3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4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5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6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7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8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9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810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11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09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22756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7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58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0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1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786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7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2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3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84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5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4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65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6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782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3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7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68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80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1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9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0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2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3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4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5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6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7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778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9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10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22733" name="Picture 1005" descr="antenna_stylize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734" name="Picture 1006" descr="laptop_keyboar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736" name="Picture 1008" descr="scree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7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8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9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0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43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750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1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2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3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4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5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44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8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611" name="Picture 1030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2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13" name="Picture 1032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4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7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9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20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22727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9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1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21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2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3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4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5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6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7" name="Picture 1054" descr="laptop_keyboard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28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9" name="Picture 1056" descr="screen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1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2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3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4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5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36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22721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3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37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8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9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0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1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2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43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22719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20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44" name="Picture 1081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5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46" name="Picture 1083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7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8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9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0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1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2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53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22713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4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7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54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5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6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7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8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9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60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227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7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7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8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11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2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9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1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2269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9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9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0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03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4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1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2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22691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3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226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86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9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0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87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4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226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8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1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2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9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5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2266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6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6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0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73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4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1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2362A9B-35AB-4ED7-987F-28235CDF104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52" name="Picture 4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13" y="860425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7772400" cy="8350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Access net: digital subscriber line (DSL)</a:t>
            </a:r>
          </a:p>
        </p:txBody>
      </p:sp>
      <p:sp>
        <p:nvSpPr>
          <p:cNvPr id="2054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6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7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9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60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central office</a:t>
            </a:r>
          </a:p>
        </p:txBody>
      </p:sp>
      <p:grpSp>
        <p:nvGrpSpPr>
          <p:cNvPr id="2061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105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6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7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8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9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0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1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12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1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45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8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9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46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3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1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37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0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1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8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4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1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9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32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3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0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5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1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1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24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5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22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16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7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062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63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sz="1600"/>
              <a:t>network</a:t>
            </a:r>
          </a:p>
        </p:txBody>
      </p:sp>
      <p:grpSp>
        <p:nvGrpSpPr>
          <p:cNvPr id="2064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2099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65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DSLAM</a:t>
            </a:r>
          </a:p>
        </p:txBody>
      </p:sp>
      <p:grpSp>
        <p:nvGrpSpPr>
          <p:cNvPr id="2066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2097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8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67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2095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sz="1600" i="1"/>
                <a:t>line to central office</a:t>
              </a:r>
            </a:p>
          </p:txBody>
        </p:sp>
        <p:sp>
          <p:nvSpPr>
            <p:cNvPr id="2096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>
              <a:solidFill>
                <a:srgbClr val="FF000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use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existing</a:t>
            </a:r>
            <a:r>
              <a:rPr lang="en-US">
                <a:latin typeface="Gill Sans MT" pitchFamily="34" charset="0"/>
              </a:rPr>
              <a:t> telephone line to central office DSLAM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data over DSL phone line goes to Internet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voice over DSL phone line goes to telephone net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2.5 Mbps upstream transmission rate (typically &lt; 1 Mbps)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24 Mbps downstream transmission rate (typically &lt; 10 Mbps)</a:t>
            </a:r>
          </a:p>
        </p:txBody>
      </p:sp>
      <p:sp>
        <p:nvSpPr>
          <p:cNvPr id="2072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74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075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076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2089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0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1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2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3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4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7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681706" imgH="480401" progId="">
                  <p:embed/>
                </p:oleObj>
              </mc:Choice>
              <mc:Fallback>
                <p:oleObj name="Clip" r:id="rId3" imgW="681706" imgH="48040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1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2087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multiplexer</a:t>
              </a:r>
            </a:p>
          </p:txBody>
        </p:sp>
      </p:grpSp>
      <p:grpSp>
        <p:nvGrpSpPr>
          <p:cNvPr id="2083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2085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6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034C443-B4E6-4B9A-8C92-E89BE52C06D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3555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sp>
        <p:nvSpPr>
          <p:cNvPr id="23556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3558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3559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3560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3716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7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8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9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0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1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1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565" name="Picture 96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6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3700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701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702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704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710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1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2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3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4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5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705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06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7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8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709" name="Picture 115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7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3684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85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86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8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88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94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5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6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7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8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9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89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90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91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2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93" name="Picture 134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8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3668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69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70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72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78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79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1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2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3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73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74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5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6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77" name="Picture 15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9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3652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53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54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56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62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3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4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5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6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7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57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58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9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0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61" name="Picture 168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0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3571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3636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37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38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40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46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7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8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9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0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1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41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42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43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4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45" name="Picture 18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2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3573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8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3579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3580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2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6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23632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3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4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5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23602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600"/>
                <a:t>Channels</a:t>
              </a:r>
            </a:p>
          </p:txBody>
        </p:sp>
        <p:sp>
          <p:nvSpPr>
            <p:cNvPr id="23603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4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5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6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7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8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9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0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1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2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3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4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C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N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R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L</a:t>
              </a:r>
            </a:p>
          </p:txBody>
        </p:sp>
        <p:sp>
          <p:nvSpPr>
            <p:cNvPr id="23615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6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8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9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0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2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1</a:t>
              </a:r>
            </a:p>
          </p:txBody>
        </p:sp>
        <p:sp>
          <p:nvSpPr>
            <p:cNvPr id="23623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2</a:t>
              </a:r>
            </a:p>
          </p:txBody>
        </p:sp>
        <p:sp>
          <p:nvSpPr>
            <p:cNvPr id="23624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3</a:t>
              </a:r>
            </a:p>
          </p:txBody>
        </p:sp>
        <p:sp>
          <p:nvSpPr>
            <p:cNvPr id="23625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4</a:t>
              </a:r>
            </a:p>
          </p:txBody>
        </p:sp>
        <p:sp>
          <p:nvSpPr>
            <p:cNvPr id="23626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5</a:t>
              </a:r>
            </a:p>
          </p:txBody>
        </p:sp>
        <p:sp>
          <p:nvSpPr>
            <p:cNvPr id="23627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6</a:t>
              </a:r>
            </a:p>
          </p:txBody>
        </p:sp>
        <p:sp>
          <p:nvSpPr>
            <p:cNvPr id="23628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7</a:t>
              </a:r>
            </a:p>
          </p:txBody>
        </p:sp>
        <p:sp>
          <p:nvSpPr>
            <p:cNvPr id="23629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8</a:t>
              </a:r>
            </a:p>
          </p:txBody>
        </p:sp>
        <p:sp>
          <p:nvSpPr>
            <p:cNvPr id="23630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9</a:t>
              </a:r>
            </a:p>
          </p:txBody>
        </p:sp>
        <p:sp>
          <p:nvSpPr>
            <p:cNvPr id="23631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3596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23598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23600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601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97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frequency division multiplexing:</a:t>
            </a:r>
            <a:r>
              <a:rPr lang="en-US">
                <a:latin typeface="Gill Sans MT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>
                <a:latin typeface="Gill Sans MT" pitchFamily="34" charset="0"/>
              </a:rPr>
              <a:t>in different frequency bands</a:t>
            </a:r>
          </a:p>
        </p:txBody>
      </p:sp>
      <p:pic>
        <p:nvPicPr>
          <p:cNvPr id="23591" name="Picture 325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92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3594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5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5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3E80A1C0-DC88-42AE-A99E-1663FF46D0F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24755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frequencies over </a:t>
              </a:r>
              <a:r>
                <a:rPr lang="en-US" sz="1600" i="1">
                  <a:solidFill>
                    <a:srgbClr val="CC0000"/>
                  </a:solidFill>
                </a:rPr>
                <a:t>shared </a:t>
              </a:r>
              <a:r>
                <a:rPr 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distribution network</a:t>
              </a:r>
            </a:p>
          </p:txBody>
        </p:sp>
        <p:sp>
          <p:nvSpPr>
            <p:cNvPr id="24756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4582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4583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4584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4749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0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1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2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3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4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5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9" name="Picture 25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90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4733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34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35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37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43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4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5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6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7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8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38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39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0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1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42" name="Picture 42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1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4717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18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19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21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27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8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9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0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1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2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22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23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4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5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26" name="Picture 59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2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4701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02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03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05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11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2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3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5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6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06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07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8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9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10" name="Picture 7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3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4685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86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87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89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95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6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7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8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9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00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90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91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2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3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94" name="Picture 93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4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4595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4669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70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71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73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79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0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1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2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3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4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74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75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6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7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78" name="Picture 11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6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4597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4603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4604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7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9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10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CMTS</a:t>
            </a:r>
          </a:p>
        </p:txBody>
      </p:sp>
      <p:sp>
        <p:nvSpPr>
          <p:cNvPr id="24611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2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4624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31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46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64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67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8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65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6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2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46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56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9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0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57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8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3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46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8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1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52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9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0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4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46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0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43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4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1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2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35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4613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24622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termination system</a:t>
              </a:r>
            </a:p>
          </p:txBody>
        </p:sp>
      </p:grpSp>
      <p:sp>
        <p:nvSpPr>
          <p:cNvPr id="24615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HFC: hybrid fiber coax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asymmetric</a:t>
            </a:r>
            <a:endParaRPr lang="en-US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network </a:t>
            </a:r>
            <a:r>
              <a:rPr lang="en-US" dirty="0">
                <a:latin typeface="Gill Sans MT" pitchFamily="34" charset="0"/>
              </a:rPr>
              <a:t>of cable, fiber attaches homes to ISP router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pitchFamily="34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dirty="0">
                <a:latin typeface="Gill Sans MT" pitchFamily="34" charset="0"/>
              </a:rPr>
              <a:t>to cable headend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sz="2000" dirty="0">
              <a:latin typeface="Gill Sans MT" pitchFamily="34" charset="0"/>
            </a:endParaRPr>
          </a:p>
        </p:txBody>
      </p:sp>
      <p:sp>
        <p:nvSpPr>
          <p:cNvPr id="24616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pic>
        <p:nvPicPr>
          <p:cNvPr id="24617" name="Picture 180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618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4620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21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6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B3010CC-5896-4CFF-9E2E-FA2B8BA7358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5603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home network</a:t>
            </a:r>
          </a:p>
        </p:txBody>
      </p:sp>
      <p:pic>
        <p:nvPicPr>
          <p:cNvPr id="25604" name="Picture 8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to/from headend or central office</a:t>
            </a:r>
          </a:p>
        </p:txBody>
      </p:sp>
      <p:sp>
        <p:nvSpPr>
          <p:cNvPr id="25607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08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25677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25680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1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2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3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4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5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78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9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2566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67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567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5672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5675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6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73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4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10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1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25667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68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2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25665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cable or DSL modem</a:t>
              </a:r>
            </a:p>
          </p:txBody>
        </p:sp>
        <p:sp>
          <p:nvSpPr>
            <p:cNvPr id="25666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25663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router, firewall, NAT</a:t>
              </a:r>
            </a:p>
          </p:txBody>
        </p:sp>
        <p:sp>
          <p:nvSpPr>
            <p:cNvPr id="25664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392237"/>
            <a:chOff x="2062" y="2532"/>
            <a:chExt cx="1844" cy="1210"/>
          </a:xfrm>
        </p:grpSpPr>
        <p:sp>
          <p:nvSpPr>
            <p:cNvPr id="25661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2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wired Ethernet</a:t>
              </a:r>
              <a:endParaRPr lang="en-US" sz="1800" dirty="0"/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3"/>
            <a:ext cx="2536824" cy="1827212"/>
            <a:chOff x="267" y="2347"/>
            <a:chExt cx="1598" cy="1151"/>
          </a:xfrm>
        </p:grpSpPr>
        <p:sp>
          <p:nvSpPr>
            <p:cNvPr id="25659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598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dirty="0"/>
                <a:t>wireless access point 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000"/>
              <a:t>wireless</a:t>
            </a:r>
          </a:p>
          <a:p>
            <a:pPr algn="r"/>
            <a:r>
              <a:rPr lang="en-US" sz="2000"/>
              <a:t>devices</a:t>
            </a:r>
          </a:p>
        </p:txBody>
      </p:sp>
      <p:grpSp>
        <p:nvGrpSpPr>
          <p:cNvPr id="25618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25657" name="Picture 144" descr="iphone_stylized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8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9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25655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/>
                <a:t>in single box</a:t>
              </a:r>
            </a:p>
          </p:txBody>
        </p:sp>
        <p:sp>
          <p:nvSpPr>
            <p:cNvPr id="25656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2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25632" name="Picture 152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3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4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5" name="Picture 155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6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42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649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4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3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3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25630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1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624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25628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9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6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CAA09BF-672B-41C6-BA16-C99D698823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5626" name="Picture 455" descr="http://www.officemax.com/catalog/images/397x353/21222678i_0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31038" y="0"/>
            <a:ext cx="1173162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Picture 457" descr="https://encrypted-tbn0.google.com/images?q=tbn:ANd9GcTXAGl-YNJpe7Ck6p4OmrkxkG2KIcdChjSS9pjNJVXrNZoFgxNHGw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07375" y="0"/>
            <a:ext cx="936625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B535095B-99B1-4805-8316-98D7A9856E1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927225" y="2905125"/>
            <a:ext cx="52451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Reading assignment: Chapter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Wireless access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shared </a:t>
            </a:r>
            <a:r>
              <a:rPr lang="en-US" sz="2400" i="1">
                <a:ea typeface="ＭＳ Ｐゴシック" pitchFamily="34" charset="-128"/>
              </a:rPr>
              <a:t>wireless</a:t>
            </a:r>
            <a:r>
              <a:rPr lang="en-US" sz="2400">
                <a:ea typeface="ＭＳ Ｐゴシック" pitchFamily="34" charset="-128"/>
              </a:rPr>
              <a:t> access network connects end system to router</a:t>
            </a:r>
          </a:p>
          <a:p>
            <a:pPr lvl="1" eaLnBrk="1" hangingPunct="1"/>
            <a:r>
              <a:rPr lang="en-US" sz="2000"/>
              <a:t>via base station aka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access point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sz="2000"/>
          </a:p>
        </p:txBody>
      </p:sp>
      <p:pic>
        <p:nvPicPr>
          <p:cNvPr id="3078" name="Picture 7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 dirty="0">
                <a:solidFill>
                  <a:srgbClr val="CC0000"/>
                </a:solidFill>
                <a:latin typeface="Gill Sans MT" pitchFamily="34" charset="0"/>
              </a:rPr>
              <a:t>wireless LANs: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within building (100 ft – 200 ft)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802.11b/g/n (</a:t>
            </a:r>
            <a:r>
              <a:rPr lang="en-US" sz="2000" dirty="0" err="1">
                <a:latin typeface="Gill Sans MT" pitchFamily="34" charset="0"/>
              </a:rPr>
              <a:t>WiFi</a:t>
            </a:r>
            <a:r>
              <a:rPr lang="en-US" sz="2000" dirty="0">
                <a:latin typeface="Gill Sans MT" pitchFamily="34" charset="0"/>
              </a:rPr>
              <a:t>): 11, 54, 450 Mbps transmission rate</a:t>
            </a:r>
          </a:p>
        </p:txBody>
      </p:sp>
      <p:grpSp>
        <p:nvGrpSpPr>
          <p:cNvPr id="3080" name="Group 85"/>
          <p:cNvGrpSpPr>
            <a:grpSpLocks/>
          </p:cNvGrpSpPr>
          <p:nvPr/>
        </p:nvGrpSpPr>
        <p:grpSpPr bwMode="auto">
          <a:xfrm>
            <a:off x="993775" y="4184650"/>
            <a:ext cx="2487613" cy="1562100"/>
            <a:chOff x="2889" y="1631"/>
            <a:chExt cx="980" cy="743"/>
          </a:xfrm>
        </p:grpSpPr>
        <p:sp>
          <p:nvSpPr>
            <p:cNvPr id="3121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081" name="Line 110"/>
          <p:cNvSpPr>
            <a:spLocks noChangeShapeType="1"/>
          </p:cNvSpPr>
          <p:nvPr/>
        </p:nvSpPr>
        <p:spPr bwMode="auto">
          <a:xfrm>
            <a:off x="2638425" y="55895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2" name="Line 116"/>
          <p:cNvSpPr>
            <a:spLocks noChangeShapeType="1"/>
          </p:cNvSpPr>
          <p:nvPr/>
        </p:nvSpPr>
        <p:spPr bwMode="auto">
          <a:xfrm flipV="1">
            <a:off x="2038350" y="54546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83" name="Group 228"/>
          <p:cNvGrpSpPr>
            <a:grpSpLocks/>
          </p:cNvGrpSpPr>
          <p:nvPr/>
        </p:nvGrpSpPr>
        <p:grpSpPr bwMode="auto">
          <a:xfrm>
            <a:off x="2314575" y="5297488"/>
            <a:ext cx="666750" cy="284162"/>
            <a:chOff x="4650" y="1129"/>
            <a:chExt cx="246" cy="95"/>
          </a:xfrm>
        </p:grpSpPr>
        <p:sp>
          <p:nvSpPr>
            <p:cNvPr id="31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1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1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1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1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246"/>
          <p:cNvGrpSpPr>
            <a:grpSpLocks/>
          </p:cNvGrpSpPr>
          <p:nvPr/>
        </p:nvGrpSpPr>
        <p:grpSpPr bwMode="auto">
          <a:xfrm>
            <a:off x="1562100" y="5064125"/>
            <a:ext cx="863600" cy="588963"/>
            <a:chOff x="2967" y="478"/>
            <a:chExt cx="788" cy="625"/>
          </a:xfrm>
        </p:grpSpPr>
        <p:pic>
          <p:nvPicPr>
            <p:cNvPr id="3111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12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85" name="Group 390"/>
          <p:cNvGrpSpPr>
            <a:grpSpLocks/>
          </p:cNvGrpSpPr>
          <p:nvPr/>
        </p:nvGrpSpPr>
        <p:grpSpPr bwMode="auto">
          <a:xfrm>
            <a:off x="1476375" y="4295775"/>
            <a:ext cx="757238" cy="682625"/>
            <a:chOff x="877" y="1008"/>
            <a:chExt cx="2747" cy="2591"/>
          </a:xfrm>
        </p:grpSpPr>
        <p:pic>
          <p:nvPicPr>
            <p:cNvPr id="3088" name="Picture 391" descr="antenna_stylize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392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0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091" name="Picture 394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2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98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105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99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6" name="Text Box 446"/>
          <p:cNvSpPr txBox="1">
            <a:spLocks noChangeArrowheads="1"/>
          </p:cNvSpPr>
          <p:nvPr/>
        </p:nvSpPr>
        <p:spPr bwMode="auto">
          <a:xfrm>
            <a:off x="2079625" y="5834063"/>
            <a:ext cx="121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30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1CEF364-5F0A-455D-8D8F-ECEDE044AFEA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074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140868"/>
              </p:ext>
            </p:extLst>
          </p:nvPr>
        </p:nvGraphicFramePr>
        <p:xfrm>
          <a:off x="5238750" y="3228975"/>
          <a:ext cx="33115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4826160" imgH="3086280" progId="Paint.Picture">
                  <p:embed/>
                </p:oleObj>
              </mc:Choice>
              <mc:Fallback>
                <p:oleObj name="Bitmap Image" r:id="rId9" imgW="4826160" imgH="3086280" progId="Paint.Picture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0" y="3228975"/>
                        <a:ext cx="33115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03488" y="6224588"/>
            <a:ext cx="2895600" cy="287337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Wireless access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27652" name="Picture 7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1566863" y="1576388"/>
            <a:ext cx="46196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latin typeface="Gill Sans MT" pitchFamily="34" charset="0"/>
              </a:rPr>
              <a:t>wide-area wireless access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provided by telco (cellular) operator, from10 miles</a:t>
            </a:r>
            <a:r>
              <a:rPr lang="en-US" altLang="ja-JP" sz="2000" dirty="0">
                <a:latin typeface="Gill Sans MT" pitchFamily="34" charset="0"/>
              </a:rPr>
              <a:t> to 1500 feet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between 2Mbps and 1Gbps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3G, 4G:  LTE, 5G</a:t>
            </a:r>
          </a:p>
        </p:txBody>
      </p:sp>
      <p:grpSp>
        <p:nvGrpSpPr>
          <p:cNvPr id="27654" name="Group 445"/>
          <p:cNvGrpSpPr>
            <a:grpSpLocks/>
          </p:cNvGrpSpPr>
          <p:nvPr/>
        </p:nvGrpSpPr>
        <p:grpSpPr bwMode="auto">
          <a:xfrm>
            <a:off x="2073275" y="3829050"/>
            <a:ext cx="2709863" cy="1951038"/>
            <a:chOff x="3652" y="2846"/>
            <a:chExt cx="1253" cy="934"/>
          </a:xfrm>
        </p:grpSpPr>
        <p:sp>
          <p:nvSpPr>
            <p:cNvPr id="27657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2148 w 1036"/>
                <a:gd name="T1" fmla="*/ 11 h 675"/>
                <a:gd name="T2" fmla="*/ 1293 w 1036"/>
                <a:gd name="T3" fmla="*/ 53 h 675"/>
                <a:gd name="T4" fmla="*/ 684 w 1036"/>
                <a:gd name="T5" fmla="*/ 129 h 675"/>
                <a:gd name="T6" fmla="*/ 507 w 1036"/>
                <a:gd name="T7" fmla="*/ 229 h 675"/>
                <a:gd name="T8" fmla="*/ 71 w 1036"/>
                <a:gd name="T9" fmla="*/ 297 h 675"/>
                <a:gd name="T10" fmla="*/ 57 w 1036"/>
                <a:gd name="T11" fmla="*/ 459 h 675"/>
                <a:gd name="T12" fmla="*/ 438 w 1036"/>
                <a:gd name="T13" fmla="*/ 489 h 675"/>
                <a:gd name="T14" fmla="*/ 1520 w 1036"/>
                <a:gd name="T15" fmla="*/ 489 h 675"/>
                <a:gd name="T16" fmla="*/ 1980 w 1036"/>
                <a:gd name="T17" fmla="*/ 555 h 675"/>
                <a:gd name="T18" fmla="*/ 2491 w 1036"/>
                <a:gd name="T19" fmla="*/ 657 h 675"/>
                <a:gd name="T20" fmla="*/ 2883 w 1036"/>
                <a:gd name="T21" fmla="*/ 661 h 675"/>
                <a:gd name="T22" fmla="*/ 3152 w 1036"/>
                <a:gd name="T23" fmla="*/ 603 h 675"/>
                <a:gd name="T24" fmla="*/ 3289 w 1036"/>
                <a:gd name="T25" fmla="*/ 445 h 675"/>
                <a:gd name="T26" fmla="*/ 3374 w 1036"/>
                <a:gd name="T27" fmla="*/ 291 h 675"/>
                <a:gd name="T28" fmla="*/ 3384 w 1036"/>
                <a:gd name="T29" fmla="*/ 107 h 675"/>
                <a:gd name="T30" fmla="*/ 3093 w 1036"/>
                <a:gd name="T31" fmla="*/ 17 h 675"/>
                <a:gd name="T32" fmla="*/ 2570 w 1036"/>
                <a:gd name="T33" fmla="*/ 3 h 675"/>
                <a:gd name="T34" fmla="*/ 21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659" name="Picture 133" descr="car_icon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7660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27714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715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661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27696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769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7697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98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62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27673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4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5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676" name="Picture 346" descr="screen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7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8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9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0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1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2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3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690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1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2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3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4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5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84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6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9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63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276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7668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671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2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0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64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5" name="Text Box 447"/>
          <p:cNvSpPr txBox="1">
            <a:spLocks noChangeArrowheads="1"/>
          </p:cNvSpPr>
          <p:nvPr/>
        </p:nvSpPr>
        <p:spPr bwMode="auto">
          <a:xfrm>
            <a:off x="3638550" y="5641975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2765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51450" y="6219825"/>
            <a:ext cx="676275" cy="276225"/>
          </a:xfrm>
          <a:noFill/>
        </p:spPr>
        <p:txBody>
          <a:bodyPr/>
          <a:lstStyle/>
          <a:p>
            <a:r>
              <a:rPr lang="en-US"/>
              <a:t>1-</a:t>
            </a:r>
            <a:fld id="{D11D8597-BA79-4FA7-82D3-A13C08F97C5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6627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Enterprise access networks (Ethernet)</a:t>
            </a:r>
          </a:p>
        </p:txBody>
      </p:sp>
      <p:sp>
        <p:nvSpPr>
          <p:cNvPr id="26628" name="Content Placeholder 52"/>
          <p:cNvSpPr>
            <a:spLocks noGrp="1"/>
          </p:cNvSpPr>
          <p:nvPr>
            <p:ph idx="4294967295"/>
          </p:nvPr>
        </p:nvSpPr>
        <p:spPr>
          <a:xfrm>
            <a:off x="455612" y="4411663"/>
            <a:ext cx="8688388" cy="1414462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34" charset="-128"/>
              </a:rPr>
              <a:t>typically used in companies, universities, </a:t>
            </a:r>
            <a:r>
              <a:rPr lang="en-US" sz="2400" dirty="0" err="1">
                <a:ea typeface="ＭＳ Ｐゴシック" pitchFamily="34" charset="-128"/>
              </a:rPr>
              <a:t>etc</a:t>
            </a:r>
            <a:endParaRPr lang="en-US" sz="2400" dirty="0">
              <a:ea typeface="ＭＳ Ｐゴシック" pitchFamily="34" charset="-128"/>
            </a:endParaRP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dirty="0"/>
              <a:t>10 Mbps, 100Mbps, 1Gbps, 10Gbps, 100Gbps transmission rates</a:t>
            </a: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dirty="0"/>
              <a:t>today, end systems typically connect into Ethernet switch</a:t>
            </a:r>
          </a:p>
          <a:p>
            <a:pPr eaLnBrk="1" hangingPunct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2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2682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33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5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26820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821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36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26797" name="Picture 66" descr="antenna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98" name="Picture 67" descr="laptop_keyboar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99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800" name="Picture 69" descr="scree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801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2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3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4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5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6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807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14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5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6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7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8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9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808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9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0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1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2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3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7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26774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75" name="Picture 91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6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77" name="Picture 93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8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9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0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1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2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3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84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91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2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3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4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5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6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85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6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7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8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9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0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8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26751" name="Picture 114" descr="antenna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52" name="Picture 115" descr="laptop_keyboar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3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54" name="Picture 117" descr="screen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5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6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7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8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9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0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61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68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9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0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1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2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3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62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3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4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5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6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7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9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2674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674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674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6746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6749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0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47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8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40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43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26711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5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6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41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2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7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8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39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0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9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21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37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2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23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735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6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4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5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6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7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9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2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733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4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4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5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switch</a:t>
            </a:r>
          </a:p>
        </p:txBody>
      </p:sp>
      <p:sp>
        <p:nvSpPr>
          <p:cNvPr id="26646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7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web servers</a:t>
            </a:r>
          </a:p>
        </p:txBody>
      </p:sp>
      <p:sp>
        <p:nvSpPr>
          <p:cNvPr id="26648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router</a:t>
            </a:r>
          </a:p>
        </p:txBody>
      </p:sp>
      <p:sp>
        <p:nvSpPr>
          <p:cNvPr id="26649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0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sz="2000"/>
          </a:p>
        </p:txBody>
      </p:sp>
      <p:grpSp>
        <p:nvGrpSpPr>
          <p:cNvPr id="26654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26706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0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55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56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26674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5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79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04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5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0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1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02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3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2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4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00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1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5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86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698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9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7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696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57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58" name="Picture 394" descr="underline_base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59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26672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3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0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26670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1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1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26668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9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2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26666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7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141AFCC-946C-4F26-9D4F-9652B04C939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6664" name="Picture 459" descr="http://www.pcll.com/Articles/new_work_page_files/eswitch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978525"/>
            <a:ext cx="146685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5" name="Picture 461" descr="http://ak1.ostkcdn.com/images/products/etilize/images/250/1010548894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36750" y="5499100"/>
            <a:ext cx="13589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9699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Physical media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propagates between</a:t>
            </a:r>
            <a:br>
              <a:rPr lang="en-US" sz="2400">
                <a:ea typeface="ＭＳ Ｐゴシック" pitchFamily="34" charset="-128"/>
              </a:rPr>
            </a:br>
            <a:r>
              <a:rPr lang="en-US" sz="2400">
                <a:ea typeface="ＭＳ Ｐゴシック" pitchFamily="34" charset="-128"/>
              </a:rPr>
              <a:t>transmitter/receiver pairs</a:t>
            </a:r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physical link:</a:t>
            </a:r>
            <a:r>
              <a:rPr lang="en-US" sz="2400">
                <a:ea typeface="ＭＳ Ｐゴシック" pitchFamily="34" charset="-128"/>
              </a:rPr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guided media: </a:t>
            </a:r>
          </a:p>
          <a:p>
            <a:pPr lvl="1" eaLnBrk="1" hangingPunct="1"/>
            <a:r>
              <a:rPr lang="en-US"/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unguided media: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signals propagate freely, e.g., radio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twisted pair (TP</a:t>
            </a:r>
            <a:r>
              <a:rPr lang="en-US" sz="2400" i="1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endParaRPr lang="en-US" sz="2400" i="1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two insulated copper wires</a:t>
            </a:r>
          </a:p>
          <a:p>
            <a:pPr lvl="1" eaLnBrk="1" hangingPunct="1">
              <a:buSzPct val="75000"/>
            </a:pPr>
            <a:r>
              <a:rPr lang="en-US" sz="2000"/>
              <a:t>Category 5: 100 Mbps, 1 Gpbs Ethernet</a:t>
            </a:r>
          </a:p>
          <a:p>
            <a:pPr lvl="1" eaLnBrk="1" hangingPunct="1">
              <a:buSzPct val="75000"/>
            </a:pPr>
            <a:r>
              <a:rPr lang="en-US" sz="2000"/>
              <a:t>Category 6: 10Gbps</a:t>
            </a: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9D1B2B5-060A-41FA-8098-AA045C8BCAA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101">
            <a:extLst>
              <a:ext uri="{FF2B5EF4-FFF2-40B4-BE49-F238E27FC236}">
                <a16:creationId xmlns:a16="http://schemas.microsoft.com/office/drawing/2014/main" id="{A5F07668-5E25-4B8E-8E00-1DD11F48C26B}"/>
              </a:ext>
            </a:extLst>
          </p:cNvPr>
          <p:cNvGrpSpPr>
            <a:grpSpLocks/>
          </p:cNvGrpSpPr>
          <p:nvPr/>
        </p:nvGrpSpPr>
        <p:grpSpPr bwMode="auto">
          <a:xfrm>
            <a:off x="4564063" y="28575"/>
            <a:ext cx="4197350" cy="1876425"/>
            <a:chOff x="754063" y="1158875"/>
            <a:chExt cx="6534150" cy="3416300"/>
          </a:xfrm>
        </p:grpSpPr>
        <p:sp>
          <p:nvSpPr>
            <p:cNvPr id="10" name="AutoShape 99">
              <a:extLst>
                <a:ext uri="{FF2B5EF4-FFF2-40B4-BE49-F238E27FC236}">
                  <a16:creationId xmlns:a16="http://schemas.microsoft.com/office/drawing/2014/main" id="{B631F4F0-A656-4A4E-B4C7-05D00ADF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063" y="1158875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" name="Rectangle 87">
              <a:extLst>
                <a:ext uri="{FF2B5EF4-FFF2-40B4-BE49-F238E27FC236}">
                  <a16:creationId xmlns:a16="http://schemas.microsoft.com/office/drawing/2014/main" id="{BFC4EB01-5A93-431E-99CA-B8F9AFC54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038" y="1912938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EE7D143B-FF3B-4A1F-A773-71B774FABA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7838" y="3252788"/>
              <a:ext cx="3000375" cy="361950"/>
              <a:chOff x="2434" y="2109"/>
              <a:chExt cx="1890" cy="228"/>
            </a:xfrm>
          </p:grpSpPr>
          <p:grpSp>
            <p:nvGrpSpPr>
              <p:cNvPr id="75" name="Group 91">
                <a:extLst>
                  <a:ext uri="{FF2B5EF4-FFF2-40B4-BE49-F238E27FC236}">
                    <a16:creationId xmlns:a16="http://schemas.microsoft.com/office/drawing/2014/main" id="{794F67A6-843A-4654-87E1-37CA4DBED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2" y="2109"/>
                <a:ext cx="642" cy="228"/>
                <a:chOff x="322" y="890"/>
                <a:chExt cx="872" cy="339"/>
              </a:xfrm>
            </p:grpSpPr>
            <p:sp>
              <p:nvSpPr>
                <p:cNvPr id="78" name="Rectangle 92">
                  <a:extLst>
                    <a:ext uri="{FF2B5EF4-FFF2-40B4-BE49-F238E27FC236}">
                      <a16:creationId xmlns:a16="http://schemas.microsoft.com/office/drawing/2014/main" id="{DF67EDB9-BD74-4343-BA04-84745BD88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1004"/>
                  <a:ext cx="871" cy="2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9" name="Rectangle 93">
                  <a:extLst>
                    <a:ext uri="{FF2B5EF4-FFF2-40B4-BE49-F238E27FC236}">
                      <a16:creationId xmlns:a16="http://schemas.microsoft.com/office/drawing/2014/main" id="{F04E07AC-8A4F-4E13-B778-583BCCEBD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" y="1073"/>
                  <a:ext cx="57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0" name="Rectangle 94">
                  <a:extLst>
                    <a:ext uri="{FF2B5EF4-FFF2-40B4-BE49-F238E27FC236}">
                      <a16:creationId xmlns:a16="http://schemas.microsoft.com/office/drawing/2014/main" id="{60626CA5-F6F7-4A4E-964E-99E5A6A56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" y="1073"/>
                  <a:ext cx="56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1" name="Rectangle 95">
                  <a:extLst>
                    <a:ext uri="{FF2B5EF4-FFF2-40B4-BE49-F238E27FC236}">
                      <a16:creationId xmlns:a16="http://schemas.microsoft.com/office/drawing/2014/main" id="{F1FB5E4A-A502-42FB-A17C-A557F2B2C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1071"/>
                  <a:ext cx="56" cy="5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Rectangle 96">
                  <a:extLst>
                    <a:ext uri="{FF2B5EF4-FFF2-40B4-BE49-F238E27FC236}">
                      <a16:creationId xmlns:a16="http://schemas.microsoft.com/office/drawing/2014/main" id="{2CF7705D-8014-4AA1-9D07-46098EEC9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71"/>
                  <a:ext cx="56" cy="5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AutoShape 97">
                  <a:extLst>
                    <a:ext uri="{FF2B5EF4-FFF2-40B4-BE49-F238E27FC236}">
                      <a16:creationId xmlns:a16="http://schemas.microsoft.com/office/drawing/2014/main" id="{B4A138B8-467A-4AE8-A9BB-2DBE23D18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A52D386C-8494-4AF8-B471-CA3336D8C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" y="2258"/>
                <a:ext cx="9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C097F11E-7C56-41F1-BF27-43EC6FC4A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34" y="2261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07">
              <a:extLst>
                <a:ext uri="{FF2B5EF4-FFF2-40B4-BE49-F238E27FC236}">
                  <a16:creationId xmlns:a16="http://schemas.microsoft.com/office/drawing/2014/main" id="{5E3992EB-AF4C-470D-BFE8-E89766F00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3425" y="3227388"/>
              <a:ext cx="1065213" cy="455612"/>
              <a:chOff x="2356" y="1300"/>
              <a:chExt cx="555" cy="194"/>
            </a:xfrm>
          </p:grpSpPr>
          <p:sp>
            <p:nvSpPr>
              <p:cNvPr id="67" name="Oval 407">
                <a:extLst>
                  <a:ext uri="{FF2B5EF4-FFF2-40B4-BE49-F238E27FC236}">
                    <a16:creationId xmlns:a16="http://schemas.microsoft.com/office/drawing/2014/main" id="{D2C02E04-843E-42FA-9566-55CE08EE2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410">
                <a:extLst>
                  <a:ext uri="{FF2B5EF4-FFF2-40B4-BE49-F238E27FC236}">
                    <a16:creationId xmlns:a16="http://schemas.microsoft.com/office/drawing/2014/main" id="{1846931A-6EC9-47C3-959E-BE422FEAD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Oval 411">
                <a:extLst>
                  <a:ext uri="{FF2B5EF4-FFF2-40B4-BE49-F238E27FC236}">
                    <a16:creationId xmlns:a16="http://schemas.microsoft.com/office/drawing/2014/main" id="{1FBA1377-8A19-43EC-B895-CAC6C0468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" name="Group 111">
                <a:extLst>
                  <a:ext uri="{FF2B5EF4-FFF2-40B4-BE49-F238E27FC236}">
                    <a16:creationId xmlns:a16="http://schemas.microsoft.com/office/drawing/2014/main" id="{BEE832C4-FE4E-42F8-BF8F-A08DAB89B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3" name="Freeform 112">
                  <a:extLst>
                    <a:ext uri="{FF2B5EF4-FFF2-40B4-BE49-F238E27FC236}">
                      <a16:creationId xmlns:a16="http://schemas.microsoft.com/office/drawing/2014/main" id="{EDD32DA8-B0DF-4DEC-A104-6B7FE4FBC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13">
                  <a:extLst>
                    <a:ext uri="{FF2B5EF4-FFF2-40B4-BE49-F238E27FC236}">
                      <a16:creationId xmlns:a16="http://schemas.microsoft.com/office/drawing/2014/main" id="{EAA1D5B2-D936-4361-8593-07DFE9DBF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14">
                <a:extLst>
                  <a:ext uri="{FF2B5EF4-FFF2-40B4-BE49-F238E27FC236}">
                    <a16:creationId xmlns:a16="http://schemas.microsoft.com/office/drawing/2014/main" id="{018172DE-E30D-4C83-A8C8-321D2E8C1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15">
                <a:extLst>
                  <a:ext uri="{FF2B5EF4-FFF2-40B4-BE49-F238E27FC236}">
                    <a16:creationId xmlns:a16="http://schemas.microsoft.com/office/drawing/2014/main" id="{4D9C39BA-78E3-4B2B-8D36-19680C321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116">
              <a:extLst>
                <a:ext uri="{FF2B5EF4-FFF2-40B4-BE49-F238E27FC236}">
                  <a16:creationId xmlns:a16="http://schemas.microsoft.com/office/drawing/2014/main" id="{FAD5127A-0963-4CDA-8258-A7318A3DF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5225" y="3463925"/>
              <a:ext cx="822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19">
              <a:extLst>
                <a:ext uri="{FF2B5EF4-FFF2-40B4-BE49-F238E27FC236}">
                  <a16:creationId xmlns:a16="http://schemas.microsoft.com/office/drawing/2014/main" id="{230B322E-A0D5-47B0-8B91-D4FF4F610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4513" y="2884488"/>
              <a:ext cx="1068387" cy="820737"/>
              <a:chOff x="2967" y="478"/>
              <a:chExt cx="788" cy="625"/>
            </a:xfrm>
          </p:grpSpPr>
          <p:pic>
            <p:nvPicPr>
              <p:cNvPr id="65" name="Picture 120" descr="access_point_stylized_small">
                <a:extLst>
                  <a:ext uri="{FF2B5EF4-FFF2-40B4-BE49-F238E27FC236}">
                    <a16:creationId xmlns:a16="http://schemas.microsoft.com/office/drawing/2014/main" id="{40ED9E9B-F429-4B6F-8081-E4B652C35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21" descr="antenna_radiation_stylized">
                <a:extLst>
                  <a:ext uri="{FF2B5EF4-FFF2-40B4-BE49-F238E27FC236}">
                    <a16:creationId xmlns:a16="http://schemas.microsoft.com/office/drawing/2014/main" id="{8F8225F5-DFBB-4577-87A1-48B3E8596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Line 122">
              <a:extLst>
                <a:ext uri="{FF2B5EF4-FFF2-40B4-BE49-F238E27FC236}">
                  <a16:creationId xmlns:a16="http://schemas.microsoft.com/office/drawing/2014/main" id="{9A25CDB0-07FD-46A4-8316-6EF54F24A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6025" y="2767013"/>
              <a:ext cx="0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43">
              <a:extLst>
                <a:ext uri="{FF2B5EF4-FFF2-40B4-BE49-F238E27FC236}">
                  <a16:creationId xmlns:a16="http://schemas.microsoft.com/office/drawing/2014/main" id="{18BA1B42-4EC8-4AF2-87BB-4544EFDC8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4300" y="1954213"/>
              <a:ext cx="733425" cy="758825"/>
              <a:chOff x="2751" y="1851"/>
              <a:chExt cx="462" cy="478"/>
            </a:xfrm>
          </p:grpSpPr>
          <p:pic>
            <p:nvPicPr>
              <p:cNvPr id="63" name="Picture 144" descr="iphone_stylized_small">
                <a:extLst>
                  <a:ext uri="{FF2B5EF4-FFF2-40B4-BE49-F238E27FC236}">
                    <a16:creationId xmlns:a16="http://schemas.microsoft.com/office/drawing/2014/main" id="{EF6AF63A-9AF5-4461-9125-F34FCC5F0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45" descr="antenna_radiation_stylized">
                <a:extLst>
                  <a:ext uri="{FF2B5EF4-FFF2-40B4-BE49-F238E27FC236}">
                    <a16:creationId xmlns:a16="http://schemas.microsoft.com/office/drawing/2014/main" id="{66D90AA1-44DA-4C41-94C9-08EC854F1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Line 146">
              <a:extLst>
                <a:ext uri="{FF2B5EF4-FFF2-40B4-BE49-F238E27FC236}">
                  <a16:creationId xmlns:a16="http://schemas.microsoft.com/office/drawing/2014/main" id="{F01F8C84-1720-4406-BC98-7559097A4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825" y="3679825"/>
              <a:ext cx="12700" cy="21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47">
              <a:extLst>
                <a:ext uri="{FF2B5EF4-FFF2-40B4-BE49-F238E27FC236}">
                  <a16:creationId xmlns:a16="http://schemas.microsoft.com/office/drawing/2014/main" id="{37E5238F-2FB9-46EE-BDB8-02B54D99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113" y="2801938"/>
              <a:ext cx="3359150" cy="1050925"/>
            </a:xfrm>
            <a:prstGeom prst="ellipse">
              <a:avLst/>
            </a:pr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0" name="Group 151">
              <a:extLst>
                <a:ext uri="{FF2B5EF4-FFF2-40B4-BE49-F238E27FC236}">
                  <a16:creationId xmlns:a16="http://schemas.microsoft.com/office/drawing/2014/main" id="{404C4C2C-01C2-457C-B306-2B2EDD31F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9663" y="1566863"/>
              <a:ext cx="954087" cy="1027112"/>
              <a:chOff x="877" y="1008"/>
              <a:chExt cx="2747" cy="2591"/>
            </a:xfrm>
          </p:grpSpPr>
          <p:pic>
            <p:nvPicPr>
              <p:cNvPr id="40" name="Picture 152" descr="antenna_stylized">
                <a:extLst>
                  <a:ext uri="{FF2B5EF4-FFF2-40B4-BE49-F238E27FC236}">
                    <a16:creationId xmlns:a16="http://schemas.microsoft.com/office/drawing/2014/main" id="{7FDA8F7D-84B0-416F-A732-155FD0E5D8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53" descr="laptop_keyboard">
                <a:extLst>
                  <a:ext uri="{FF2B5EF4-FFF2-40B4-BE49-F238E27FC236}">
                    <a16:creationId xmlns:a16="http://schemas.microsoft.com/office/drawing/2014/main" id="{13C0A352-A8FE-4F22-8404-AE1F3FDD7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C879E374-612B-482D-B963-D8DD9442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3" name="Picture 155" descr="screen">
                <a:extLst>
                  <a:ext uri="{FF2B5EF4-FFF2-40B4-BE49-F238E27FC236}">
                    <a16:creationId xmlns:a16="http://schemas.microsoft.com/office/drawing/2014/main" id="{F21F3639-51A9-4679-B3B4-D998BC9A8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2B6C0B22-8378-404A-A68A-4CF400546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A15BE7AB-26FE-46FE-ADC1-AB9F15D36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C84164F4-525F-4BC8-A58C-DA9B5763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2DE8EE23-5D67-4E13-8637-38E146B6A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CCE0C4E1-9B5A-42C0-A508-968C01E83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2 h 1659"/>
                  <a:gd name="T6" fmla="*/ 0 w 637"/>
                  <a:gd name="T7" fmla="*/ 2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0DE2D4C8-E750-42AE-9C9C-4AD27AC59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0" name="Group 162">
                <a:extLst>
                  <a:ext uri="{FF2B5EF4-FFF2-40B4-BE49-F238E27FC236}">
                    <a16:creationId xmlns:a16="http://schemas.microsoft.com/office/drawing/2014/main" id="{FA825EFE-5E2C-4509-9B32-B6E5C976C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7" name="Freeform 163">
                  <a:extLst>
                    <a:ext uri="{FF2B5EF4-FFF2-40B4-BE49-F238E27FC236}">
                      <a16:creationId xmlns:a16="http://schemas.microsoft.com/office/drawing/2014/main" id="{AB884526-F191-4566-A229-8A5AA8A55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64">
                  <a:extLst>
                    <a:ext uri="{FF2B5EF4-FFF2-40B4-BE49-F238E27FC236}">
                      <a16:creationId xmlns:a16="http://schemas.microsoft.com/office/drawing/2014/main" id="{91E39D31-A164-46E0-B2B0-E41AF3166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165">
                  <a:extLst>
                    <a:ext uri="{FF2B5EF4-FFF2-40B4-BE49-F238E27FC236}">
                      <a16:creationId xmlns:a16="http://schemas.microsoft.com/office/drawing/2014/main" id="{9791C31C-ADE8-4A96-AD01-9E32C433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166">
                  <a:extLst>
                    <a:ext uri="{FF2B5EF4-FFF2-40B4-BE49-F238E27FC236}">
                      <a16:creationId xmlns:a16="http://schemas.microsoft.com/office/drawing/2014/main" id="{BD5B976E-5593-44EC-A5CA-0DE909888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167">
                  <a:extLst>
                    <a:ext uri="{FF2B5EF4-FFF2-40B4-BE49-F238E27FC236}">
                      <a16:creationId xmlns:a16="http://schemas.microsoft.com/office/drawing/2014/main" id="{A71FFA77-38A6-46DF-82B7-07B8E8BAB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168">
                  <a:extLst>
                    <a:ext uri="{FF2B5EF4-FFF2-40B4-BE49-F238E27FC236}">
                      <a16:creationId xmlns:a16="http://schemas.microsoft.com/office/drawing/2014/main" id="{BB10B3A5-1DA9-4A62-9446-CF1A4808E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Freeform 169">
                <a:extLst>
                  <a:ext uri="{FF2B5EF4-FFF2-40B4-BE49-F238E27FC236}">
                    <a16:creationId xmlns:a16="http://schemas.microsoft.com/office/drawing/2014/main" id="{C1E003E6-17F1-485E-8CA5-C1A613F8C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70">
                <a:extLst>
                  <a:ext uri="{FF2B5EF4-FFF2-40B4-BE49-F238E27FC236}">
                    <a16:creationId xmlns:a16="http://schemas.microsoft.com/office/drawing/2014/main" id="{CC394BF8-CBAE-44B1-9152-90FF79668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71">
                <a:extLst>
                  <a:ext uri="{FF2B5EF4-FFF2-40B4-BE49-F238E27FC236}">
                    <a16:creationId xmlns:a16="http://schemas.microsoft.com/office/drawing/2014/main" id="{1D418FC2-D5F6-4732-989B-412710295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72">
                <a:extLst>
                  <a:ext uri="{FF2B5EF4-FFF2-40B4-BE49-F238E27FC236}">
                    <a16:creationId xmlns:a16="http://schemas.microsoft.com/office/drawing/2014/main" id="{D2DED1D3-52B1-43E1-A69A-7CDE8AE81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73">
                <a:extLst>
                  <a:ext uri="{FF2B5EF4-FFF2-40B4-BE49-F238E27FC236}">
                    <a16:creationId xmlns:a16="http://schemas.microsoft.com/office/drawing/2014/main" id="{8228EC7F-7F51-4B11-911D-2AD73B22E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74">
                <a:extLst>
                  <a:ext uri="{FF2B5EF4-FFF2-40B4-BE49-F238E27FC236}">
                    <a16:creationId xmlns:a16="http://schemas.microsoft.com/office/drawing/2014/main" id="{91040CBB-7BD7-4703-9261-334C9A29B61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175">
              <a:extLst>
                <a:ext uri="{FF2B5EF4-FFF2-40B4-BE49-F238E27FC236}">
                  <a16:creationId xmlns:a16="http://schemas.microsoft.com/office/drawing/2014/main" id="{DFDDA1F0-0280-4813-AB22-7E78EFB09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2032000"/>
              <a:ext cx="1123950" cy="862013"/>
              <a:chOff x="-44" y="1473"/>
              <a:chExt cx="981" cy="1105"/>
            </a:xfrm>
          </p:grpSpPr>
          <p:pic>
            <p:nvPicPr>
              <p:cNvPr id="38" name="Picture 176" descr="desktop_computer_stylized_medium">
                <a:extLst>
                  <a:ext uri="{FF2B5EF4-FFF2-40B4-BE49-F238E27FC236}">
                    <a16:creationId xmlns:a16="http://schemas.microsoft.com/office/drawing/2014/main" id="{DDA5E60E-5596-4DF3-96B7-B4E6B0A12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Freeform 177">
                <a:extLst>
                  <a:ext uri="{FF2B5EF4-FFF2-40B4-BE49-F238E27FC236}">
                    <a16:creationId xmlns:a16="http://schemas.microsoft.com/office/drawing/2014/main" id="{89818C59-6F5C-45AE-A687-29BDACB05C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178">
              <a:extLst>
                <a:ext uri="{FF2B5EF4-FFF2-40B4-BE49-F238E27FC236}">
                  <a16:creationId xmlns:a16="http://schemas.microsoft.com/office/drawing/2014/main" id="{AF44A31E-F021-4475-B338-6E257E5FA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0863" y="3838575"/>
              <a:ext cx="849312" cy="712788"/>
              <a:chOff x="-44" y="1473"/>
              <a:chExt cx="981" cy="1105"/>
            </a:xfrm>
          </p:grpSpPr>
          <p:pic>
            <p:nvPicPr>
              <p:cNvPr id="36" name="Picture 179" descr="desktop_computer_stylized_medium">
                <a:extLst>
                  <a:ext uri="{FF2B5EF4-FFF2-40B4-BE49-F238E27FC236}">
                    <a16:creationId xmlns:a16="http://schemas.microsoft.com/office/drawing/2014/main" id="{0B2E89C0-6F18-44D1-BC2C-A53725D0D2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Freeform 180">
                <a:extLst>
                  <a:ext uri="{FF2B5EF4-FFF2-40B4-BE49-F238E27FC236}">
                    <a16:creationId xmlns:a16="http://schemas.microsoft.com/office/drawing/2014/main" id="{DA12D60B-E813-4111-8110-3B63ED4B7C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98">
              <a:extLst>
                <a:ext uri="{FF2B5EF4-FFF2-40B4-BE49-F238E27FC236}">
                  <a16:creationId xmlns:a16="http://schemas.microsoft.com/office/drawing/2014/main" id="{C4E95FC5-4A26-4E04-B7F5-7102744FD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6275" y="1708150"/>
              <a:ext cx="958850" cy="1276350"/>
              <a:chOff x="5806938" y="3011924"/>
              <a:chExt cx="347997" cy="396620"/>
            </a:xfrm>
          </p:grpSpPr>
          <p:pic>
            <p:nvPicPr>
              <p:cNvPr id="34" name="Picture 101" descr="fridge2.png">
                <a:extLst>
                  <a:ext uri="{FF2B5EF4-FFF2-40B4-BE49-F238E27FC236}">
                    <a16:creationId xmlns:a16="http://schemas.microsoft.com/office/drawing/2014/main" id="{626B0E43-3BB9-42A1-BB57-5A4C7A6AE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1115" descr="antenna_stylized">
                <a:extLst>
                  <a:ext uri="{FF2B5EF4-FFF2-40B4-BE49-F238E27FC236}">
                    <a16:creationId xmlns:a16="http://schemas.microsoft.com/office/drawing/2014/main" id="{C5713A23-4048-4D7F-A35B-CF09679B4B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347">
              <a:extLst>
                <a:ext uri="{FF2B5EF4-FFF2-40B4-BE49-F238E27FC236}">
                  <a16:creationId xmlns:a16="http://schemas.microsoft.com/office/drawing/2014/main" id="{F37D19EA-A323-4005-BCB0-D76DC6F8DD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6913" y="3187700"/>
              <a:ext cx="1114425" cy="541338"/>
              <a:chOff x="1871277" y="1576300"/>
              <a:chExt cx="1128371" cy="43786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C2562A-BCF9-41CE-9714-98813C634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609" y="1693308"/>
                <a:ext cx="1126007" cy="32027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847497-B365-40FE-B94F-153F9B30537C}"/>
                  </a:ext>
                </a:extLst>
              </p:cNvPr>
              <p:cNvSpPr/>
              <p:nvPr/>
            </p:nvSpPr>
            <p:spPr bwMode="auto">
              <a:xfrm>
                <a:off x="1872106" y="1740064"/>
                <a:ext cx="1128510" cy="1168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7AF176-07EF-4405-8A73-76D399629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06" y="1576418"/>
                <a:ext cx="1126007" cy="32027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299BFEC5-0121-43A6-BA78-C5120006B0E3}"/>
                  </a:ext>
                </a:extLst>
              </p:cNvPr>
              <p:cNvSpPr/>
              <p:nvPr/>
            </p:nvSpPr>
            <p:spPr bwMode="auto">
              <a:xfrm>
                <a:off x="2159864" y="1674605"/>
                <a:ext cx="550492" cy="158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B5AEB0EE-2812-4030-9E47-0D14861CD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815" y="1632525"/>
                <a:ext cx="660591" cy="112214"/>
              </a:xfrm>
              <a:custGeom>
                <a:avLst/>
                <a:gdLst>
                  <a:gd name="T0" fmla="*/ 0 w 3723451"/>
                  <a:gd name="T1" fmla="*/ 27331 h 932950"/>
                  <a:gd name="T2" fmla="*/ 116525 w 3723451"/>
                  <a:gd name="T3" fmla="*/ 322 h 932950"/>
                  <a:gd name="T4" fmla="*/ 330060 w 3723451"/>
                  <a:gd name="T5" fmla="*/ 62333 h 932950"/>
                  <a:gd name="T6" fmla="*/ 533774 w 3723451"/>
                  <a:gd name="T7" fmla="*/ 0 h 932950"/>
                  <a:gd name="T8" fmla="*/ 662235 w 3723451"/>
                  <a:gd name="T9" fmla="*/ 24804 h 932950"/>
                  <a:gd name="T10" fmla="*/ 566661 w 3723451"/>
                  <a:gd name="T11" fmla="*/ 55306 h 932950"/>
                  <a:gd name="T12" fmla="*/ 535890 w 3723451"/>
                  <a:gd name="T13" fmla="*/ 47082 h 932950"/>
                  <a:gd name="T14" fmla="*/ 333812 w 3723451"/>
                  <a:gd name="T15" fmla="*/ 111713 h 932950"/>
                  <a:gd name="T16" fmla="*/ 126564 w 3723451"/>
                  <a:gd name="T17" fmla="*/ 49460 h 932950"/>
                  <a:gd name="T18" fmla="*/ 93056 w 3723451"/>
                  <a:gd name="T19" fmla="*/ 56179 h 932950"/>
                  <a:gd name="T20" fmla="*/ 0 w 3723451"/>
                  <a:gd name="T21" fmla="*/ 2733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2CAD8C7A-6023-4A92-B0DD-FBA297E33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701" y="1728375"/>
                <a:ext cx="245219" cy="95849"/>
              </a:xfrm>
              <a:custGeom>
                <a:avLst/>
                <a:gdLst>
                  <a:gd name="T0" fmla="*/ 0 w 1366596"/>
                  <a:gd name="T1" fmla="*/ 0 h 809868"/>
                  <a:gd name="T2" fmla="*/ 244320 w 1366596"/>
                  <a:gd name="T3" fmla="*/ 75409 h 809868"/>
                  <a:gd name="T4" fmla="*/ 154654 w 1366596"/>
                  <a:gd name="T5" fmla="*/ 97588 h 809868"/>
                  <a:gd name="T6" fmla="*/ 823 w 1366596"/>
                  <a:gd name="T7" fmla="*/ 5156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EDD2DABB-E7D0-4070-AD11-F35257DD8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802" y="1730712"/>
                <a:ext cx="242716" cy="95850"/>
              </a:xfrm>
              <a:custGeom>
                <a:avLst/>
                <a:gdLst>
                  <a:gd name="T0" fmla="*/ 237814 w 1348191"/>
                  <a:gd name="T1" fmla="*/ 0 h 791462"/>
                  <a:gd name="T2" fmla="*/ 241105 w 1348191"/>
                  <a:gd name="T3" fmla="*/ 46472 h 791462"/>
                  <a:gd name="T4" fmla="*/ 87226 w 1348191"/>
                  <a:gd name="T5" fmla="*/ 96304 h 791462"/>
                  <a:gd name="T6" fmla="*/ 0 w 1348191"/>
                  <a:gd name="T7" fmla="*/ 74468 h 791462"/>
                  <a:gd name="T8" fmla="*/ 2378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AD0992-B1FB-4189-B757-0930FA514B45}"/>
                  </a:ext>
                </a:extLst>
              </p:cNvPr>
              <p:cNvCxnSpPr>
                <a:cxnSpLocks noChangeShapeType="1"/>
                <a:endCxn id="27" idx="2"/>
              </p:cNvCxnSpPr>
              <p:nvPr/>
            </p:nvCxnSpPr>
            <p:spPr bwMode="auto">
              <a:xfrm flipH="1" flipV="1">
                <a:off x="1872106" y="1737727"/>
                <a:ext cx="2503" cy="1215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4E8AF0E-3062-4FEC-83F0-934A288CD9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113" y="1733051"/>
                <a:ext cx="2503" cy="12390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0723" name="Picture 6" descr="f-pi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2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Physical media: coax, fiber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coaxial cable:</a:t>
            </a:r>
            <a:endParaRPr lang="en-US" sz="2400" i="1">
              <a:solidFill>
                <a:srgbClr val="CC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two concentric copper conductors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broadband:</a:t>
            </a:r>
          </a:p>
          <a:p>
            <a:pPr lvl="1" eaLnBrk="1" hangingPunct="1"/>
            <a:r>
              <a:rPr lang="en-US" sz="2000"/>
              <a:t> multiple channels on cable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30727" name="Picture 4" descr="coa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fiber optic cable:</a:t>
            </a:r>
            <a:endParaRPr lang="en-US" i="1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glass fiber carrying light pulses, each pulse a bit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high-speed operation: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high-speed point-to-point transmission (e.g.,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s-100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Gpbs transmission rate)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low error rate: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repeaters spaced far apart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immune to electromagnetic noise</a:t>
            </a:r>
          </a:p>
        </p:txBody>
      </p:sp>
      <p:sp>
        <p:nvSpPr>
          <p:cNvPr id="307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FBB4518-DD15-4E89-9537-29C97C9AB5A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1747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Physical media: radio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4313" y="1379538"/>
            <a:ext cx="3962400" cy="4876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signal carried in electromagnetic spectrum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no physical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wire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propagation environment effects:</a:t>
            </a:r>
          </a:p>
          <a:p>
            <a:pPr lvl="1" eaLnBrk="1" hangingPunct="1"/>
            <a:r>
              <a:rPr lang="en-US"/>
              <a:t>reflection </a:t>
            </a:r>
          </a:p>
          <a:p>
            <a:pPr lvl="1" eaLnBrk="1" hangingPunct="1"/>
            <a:r>
              <a:rPr lang="en-US"/>
              <a:t>obstruction by objects</a:t>
            </a:r>
          </a:p>
          <a:p>
            <a:pPr lvl="1" eaLnBrk="1" hangingPunct="1"/>
            <a:r>
              <a:rPr lang="en-US"/>
              <a:t>interference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4686300" y="2109788"/>
            <a:ext cx="44577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 dirty="0">
                <a:solidFill>
                  <a:srgbClr val="CC0000"/>
                </a:solidFill>
                <a:latin typeface="Gill Sans MT" pitchFamily="34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terrestrial  microwave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e.g. up to 45 Mbps channels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LAN</a:t>
            </a:r>
            <a:r>
              <a:rPr lang="en-US" dirty="0">
                <a:latin typeface="Gill Sans MT" pitchFamily="34" charset="0"/>
              </a:rPr>
              <a:t> (e.g., </a:t>
            </a:r>
            <a:r>
              <a:rPr lang="en-US" dirty="0" err="1">
                <a:latin typeface="Gill Sans MT" pitchFamily="34" charset="0"/>
              </a:rPr>
              <a:t>WiFi</a:t>
            </a:r>
            <a:r>
              <a:rPr lang="en-US" dirty="0">
                <a:latin typeface="Gill Sans MT" pitchFamily="34" charset="0"/>
              </a:rPr>
              <a:t>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450Mbps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wide-area</a:t>
            </a:r>
            <a:r>
              <a:rPr lang="en-US" dirty="0">
                <a:latin typeface="Gill Sans MT" pitchFamily="34" charset="0"/>
              </a:rPr>
              <a:t> (e.g., cellular)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4G cellular: ~ 30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satellite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Kbps to Mbps channel (</a:t>
            </a:r>
            <a:r>
              <a:rPr lang="en-US" sz="2000" dirty="0" err="1">
                <a:latin typeface="Gill Sans MT" pitchFamily="34" charset="0"/>
              </a:rPr>
              <a:t>StarLink</a:t>
            </a:r>
            <a:r>
              <a:rPr lang="en-US" sz="2000" dirty="0">
                <a:latin typeface="Gill Sans MT" pitchFamily="34" charset="0"/>
              </a:rPr>
              <a:t> 100+Mbps download and 10+Mbps upload)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270 to 20 msec end-end delay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geosynchronous versus low altitude</a:t>
            </a:r>
          </a:p>
        </p:txBody>
      </p:sp>
      <p:sp>
        <p:nvSpPr>
          <p:cNvPr id="317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9C311B3-5AC4-4DAE-8A15-4B3211A1050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1752" name="Picture 9" descr="http://www.abc.net.au/reception/images/selfhelp/terr_feed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7688" y="0"/>
            <a:ext cx="332581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1" descr="http://upload.wikimedia.org/wikipedia/commons/thumb/3/3f/Microwave_tower_silhouette.jpg/200px-Microwave_tower_silhouett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4788" y="0"/>
            <a:ext cx="1643062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277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solidFill>
                  <a:srgbClr val="CC0000"/>
                </a:solidFill>
                <a:latin typeface="Gill Sans MT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327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02186ED-1CC9-41AE-A4AF-ABECF9DD370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mesh of interconnected routers</a:t>
            </a:r>
          </a:p>
          <a:p>
            <a:pPr eaLnBrk="1" hangingPunct="1"/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packet-switching: hosts break application-layer messages into 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packets</a:t>
            </a:r>
          </a:p>
          <a:p>
            <a:pPr lvl="1" eaLnBrk="1" hangingPunct="1"/>
            <a:r>
              <a:rPr lang="en-US"/>
              <a:t>forward packets</a:t>
            </a:r>
            <a:r>
              <a:rPr lang="en-US" i="1"/>
              <a:t> </a:t>
            </a:r>
            <a:r>
              <a:rPr lang="en-US"/>
              <a:t>from one router to the next, across links on path from source to destination</a:t>
            </a:r>
          </a:p>
          <a:p>
            <a:pPr lvl="1" eaLnBrk="1" hangingPunct="1"/>
            <a:r>
              <a:rPr lang="en-US"/>
              <a:t>each packet transmitted at full link capacity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The network core</a:t>
            </a:r>
          </a:p>
        </p:txBody>
      </p:sp>
      <p:sp>
        <p:nvSpPr>
          <p:cNvPr id="33797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798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3429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9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3799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10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3429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29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11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2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3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4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5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6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2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0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3427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29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31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3427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7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7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7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3427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7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7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2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342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6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6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6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3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342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5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4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342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5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5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342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4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4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4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6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342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3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3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3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3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37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8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342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2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2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2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342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1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0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342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1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1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341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0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0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0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2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341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1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19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19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19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9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3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3417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7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7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3416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6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6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45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46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34139" name="Picture 829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41" name="Picture 831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6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61" name="Picture 851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7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34116" name="Picture 853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8" name="Picture 855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38" name="Picture 875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34093" name="Picture 877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5" name="Picture 879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5" name="Picture 899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9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34070" name="Picture 901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72" name="Picture 903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2" name="Picture 923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50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3405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3406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6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06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3406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34059" name="Picture 936" descr="grayed_radiati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851" name="Picture 937" descr="car_gray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852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3405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3405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4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3405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5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3405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6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3401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1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4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4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4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03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4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3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4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4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7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3398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8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9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1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1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1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99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1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0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8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3396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8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8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8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8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7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7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7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7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7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9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3395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6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6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6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6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5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5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5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5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5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0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3393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4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5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5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4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3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3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3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3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4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4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4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1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3391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3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3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3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1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2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2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2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2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2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2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2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3390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1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1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1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1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0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0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0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0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0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3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3388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9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9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9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8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9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9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4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3386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7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8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8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8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7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7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7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7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865" name="Picture 1142" descr="underline_base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4853E5CD-A1C6-44EB-AA90-4E9D2FC205A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789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circuit switching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37892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 between source &amp; dest: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call gets 2</a:t>
            </a:r>
            <a:r>
              <a:rPr lang="en-US" baseline="30000">
                <a:ea typeface="ＭＳ Ｐゴシック" pitchFamily="34" charset="-128"/>
              </a:rPr>
              <a:t>nd</a:t>
            </a:r>
            <a:r>
              <a:rPr lang="en-US">
                <a:ea typeface="ＭＳ Ｐゴシック" pitchFamily="34" charset="-128"/>
              </a:rPr>
              <a:t> circuit in top link and 1</a:t>
            </a:r>
            <a:r>
              <a:rPr lang="en-US" baseline="30000">
                <a:ea typeface="ＭＳ Ｐゴシック" pitchFamily="34" charset="-128"/>
              </a:rPr>
              <a:t>st</a:t>
            </a:r>
            <a:r>
              <a:rPr lang="en-US">
                <a:ea typeface="ＭＳ Ｐゴシック" pitchFamily="34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dedicated resources: no sharing</a:t>
            </a:r>
          </a:p>
          <a:p>
            <a:pPr lvl="1" eaLnBrk="1" hangingPunct="1">
              <a:buSzPct val="75000"/>
            </a:pPr>
            <a:r>
              <a:rPr lang="en-US"/>
              <a:t>circuit-like (guaranteed) performance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circuit segment idle if not used by call </a:t>
            </a:r>
            <a:r>
              <a:rPr lang="en-US" sz="2400" i="1">
                <a:solidFill>
                  <a:srgbClr val="000099"/>
                </a:solidFill>
                <a:ea typeface="ＭＳ Ｐゴシック" pitchFamily="34" charset="-128"/>
              </a:rPr>
              <a:t>(no sharing)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Commonly used in traditional telephone networks</a:t>
            </a:r>
          </a:p>
        </p:txBody>
      </p:sp>
      <p:pic>
        <p:nvPicPr>
          <p:cNvPr id="37893" name="Picture 69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EB4186E-85FA-4139-B080-EEA08B266AC4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7895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37897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3797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7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898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379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7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7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7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7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99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3796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6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grpSp>
          <p:nvGrpSpPr>
            <p:cNvPr id="37904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379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6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6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6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5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379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5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55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6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53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6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379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4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4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4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7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7798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54380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30773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40716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grpSp>
          <p:nvGrpSpPr>
            <p:cNvPr id="37908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80" name="Straight Connector 379"/>
            <p:cNvCxnSpPr>
              <a:endCxn id="37969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37953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7951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37949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37941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2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37931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32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37896" name="Picture 89" descr="http://pages.cs.brandeis.edu/~rshaull/cs2a/web-and-html/switchboar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5588" y="5097463"/>
            <a:ext cx="2538412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8915" name="Picture 10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Circuit switching: FDM </a:t>
            </a:r>
            <a:r>
              <a:rPr lang="en-US" sz="3600">
                <a:ea typeface="ＭＳ Ｐゴシック" pitchFamily="34" charset="-128"/>
              </a:rPr>
              <a:t>versus</a:t>
            </a:r>
            <a:r>
              <a:rPr lang="en-US" sz="4000">
                <a:ea typeface="ＭＳ Ｐゴシック" pitchFamily="34" charset="-128"/>
              </a:rPr>
              <a:t> TDM</a:t>
            </a:r>
            <a:endParaRPr lang="fr-FR" sz="400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39012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FDM</a:t>
              </a:r>
              <a:endParaRPr lang="fr-FR"/>
            </a:p>
          </p:txBody>
        </p:sp>
        <p:grpSp>
          <p:nvGrpSpPr>
            <p:cNvPr id="39013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39014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5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frequency</a:t>
                </a:r>
                <a:endParaRPr lang="fr-FR"/>
              </a:p>
            </p:txBody>
          </p:sp>
          <p:sp>
            <p:nvSpPr>
              <p:cNvPr id="39016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7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time</a:t>
                </a:r>
                <a:endParaRPr lang="fr-FR"/>
              </a:p>
            </p:txBody>
          </p:sp>
          <p:sp>
            <p:nvSpPr>
              <p:cNvPr id="39018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39006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TDM</a:t>
              </a:r>
              <a:endParaRPr lang="fr-FR"/>
            </a:p>
          </p:txBody>
        </p:sp>
        <p:sp>
          <p:nvSpPr>
            <p:cNvPr id="39007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08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frequency</a:t>
              </a:r>
              <a:endParaRPr lang="fr-FR"/>
            </a:p>
          </p:txBody>
        </p:sp>
        <p:sp>
          <p:nvSpPr>
            <p:cNvPr id="39009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10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time</a:t>
              </a:r>
              <a:endParaRPr lang="fr-FR"/>
            </a:p>
          </p:txBody>
        </p:sp>
        <p:sp>
          <p:nvSpPr>
            <p:cNvPr id="39011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39001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2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3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4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5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38996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7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8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9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0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38991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2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3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4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5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38986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7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8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9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0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38983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4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5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38964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6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8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9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0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1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2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3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4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5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6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7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8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9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2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38960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2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38940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2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4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8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9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38933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38935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4 users</a:t>
                </a:r>
                <a:endParaRPr lang="fr-FR"/>
              </a:p>
            </p:txBody>
          </p:sp>
          <p:sp>
            <p:nvSpPr>
              <p:cNvPr id="38936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7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8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9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sp>
          <p:nvSpPr>
            <p:cNvPr id="38934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Example:</a:t>
              </a:r>
              <a:endParaRPr lang="fr-FR"/>
            </a:p>
          </p:txBody>
        </p:sp>
      </p:grpSp>
      <p:sp>
        <p:nvSpPr>
          <p:cNvPr id="389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0EBFAD9-A1DC-46D1-8215-2B1D53D4885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1.1 what </a:t>
            </a:r>
            <a:r>
              <a:rPr lang="en-US" sz="2800" i="1" dirty="0">
                <a:solidFill>
                  <a:srgbClr val="000099"/>
                </a:solidFill>
              </a:rPr>
              <a:t>is</a:t>
            </a:r>
            <a:r>
              <a:rPr lang="en-US" sz="2800" dirty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/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 </a:t>
            </a:r>
            <a:r>
              <a:rPr lang="en-US" sz="2400" dirty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1.3 </a:t>
            </a:r>
            <a:r>
              <a:rPr lang="en-US" sz="2800" dirty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 dirty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1.4 </a:t>
            </a:r>
            <a:r>
              <a:rPr lang="en-US" sz="2800" dirty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1.5</a:t>
            </a:r>
            <a:r>
              <a:rPr lang="en-US" sz="2800" dirty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1.6</a:t>
            </a:r>
            <a:r>
              <a:rPr lang="en-US" sz="2800" dirty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1.7</a:t>
            </a:r>
            <a:r>
              <a:rPr lang="en-US" sz="2800" dirty="0"/>
              <a:t> history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6E7814F-1416-4FB0-9CD5-8496946EF1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7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0916EBD-B9E0-4FE6-88C7-E70EBFC8FC2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39940" name="Group 228"/>
          <p:cNvGrpSpPr>
            <a:grpSpLocks/>
          </p:cNvGrpSpPr>
          <p:nvPr/>
        </p:nvGrpSpPr>
        <p:grpSpPr bwMode="auto">
          <a:xfrm>
            <a:off x="2332831" y="3079279"/>
            <a:ext cx="1187450" cy="554037"/>
            <a:chOff x="4650" y="1129"/>
            <a:chExt cx="246" cy="95"/>
          </a:xfrm>
        </p:grpSpPr>
        <p:sp>
          <p:nvSpPr>
            <p:cNvPr id="3998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8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8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8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8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8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1" name="Line 230"/>
          <p:cNvSpPr>
            <a:spLocks noChangeShapeType="1"/>
          </p:cNvSpPr>
          <p:nvPr/>
        </p:nvSpPr>
        <p:spPr bwMode="auto">
          <a:xfrm>
            <a:off x="3496468" y="3292004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276"/>
          <p:cNvSpPr>
            <a:spLocks noChangeShapeType="1"/>
          </p:cNvSpPr>
          <p:nvPr/>
        </p:nvSpPr>
        <p:spPr bwMode="auto">
          <a:xfrm>
            <a:off x="1994693" y="2603029"/>
            <a:ext cx="369888" cy="742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277"/>
          <p:cNvSpPr>
            <a:spLocks noChangeShapeType="1"/>
          </p:cNvSpPr>
          <p:nvPr/>
        </p:nvSpPr>
        <p:spPr bwMode="auto">
          <a:xfrm flipV="1">
            <a:off x="1764506" y="344599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278"/>
          <p:cNvSpPr>
            <a:spLocks noChangeShapeType="1"/>
          </p:cNvSpPr>
          <p:nvPr/>
        </p:nvSpPr>
        <p:spPr bwMode="auto">
          <a:xfrm>
            <a:off x="3461543" y="338725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287"/>
          <p:cNvSpPr>
            <a:spLocks noChangeArrowheads="1"/>
          </p:cNvSpPr>
          <p:nvPr/>
        </p:nvSpPr>
        <p:spPr bwMode="auto">
          <a:xfrm>
            <a:off x="3659981" y="317452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288"/>
          <p:cNvSpPr>
            <a:spLocks noChangeArrowheads="1"/>
          </p:cNvSpPr>
          <p:nvPr/>
        </p:nvSpPr>
        <p:spPr bwMode="auto">
          <a:xfrm>
            <a:off x="3821906" y="317452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289"/>
          <p:cNvSpPr>
            <a:spLocks noChangeArrowheads="1"/>
          </p:cNvSpPr>
          <p:nvPr/>
        </p:nvSpPr>
        <p:spPr bwMode="auto">
          <a:xfrm>
            <a:off x="3983831" y="317452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290"/>
          <p:cNvSpPr>
            <a:spLocks noChangeArrowheads="1"/>
          </p:cNvSpPr>
          <p:nvPr/>
        </p:nvSpPr>
        <p:spPr bwMode="auto">
          <a:xfrm>
            <a:off x="4145756" y="317452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Rectangle 291"/>
          <p:cNvSpPr>
            <a:spLocks noChangeArrowheads="1"/>
          </p:cNvSpPr>
          <p:nvPr/>
        </p:nvSpPr>
        <p:spPr bwMode="auto">
          <a:xfrm>
            <a:off x="4307681" y="317452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Rectangle 292"/>
          <p:cNvSpPr>
            <a:spLocks noChangeArrowheads="1"/>
          </p:cNvSpPr>
          <p:nvPr/>
        </p:nvSpPr>
        <p:spPr bwMode="auto">
          <a:xfrm>
            <a:off x="4679156" y="317452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Rectangle 293"/>
          <p:cNvSpPr>
            <a:spLocks noChangeArrowheads="1"/>
          </p:cNvSpPr>
          <p:nvPr/>
        </p:nvSpPr>
        <p:spPr bwMode="auto">
          <a:xfrm>
            <a:off x="5117306" y="316976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952" name="Group 311"/>
          <p:cNvGrpSpPr>
            <a:grpSpLocks/>
          </p:cNvGrpSpPr>
          <p:nvPr/>
        </p:nvGrpSpPr>
        <p:grpSpPr bwMode="auto">
          <a:xfrm>
            <a:off x="2815431" y="3250729"/>
            <a:ext cx="633412" cy="200025"/>
            <a:chOff x="1800" y="1425"/>
            <a:chExt cx="399" cy="126"/>
          </a:xfrm>
        </p:grpSpPr>
        <p:sp>
          <p:nvSpPr>
            <p:cNvPr id="39978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9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3" name="Rectangle 298"/>
          <p:cNvSpPr>
            <a:spLocks noChangeArrowheads="1"/>
          </p:cNvSpPr>
          <p:nvPr/>
        </p:nvSpPr>
        <p:spPr bwMode="auto">
          <a:xfrm>
            <a:off x="2031206" y="2790354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Rectangle 299"/>
          <p:cNvSpPr>
            <a:spLocks noChangeArrowheads="1"/>
          </p:cNvSpPr>
          <p:nvPr/>
        </p:nvSpPr>
        <p:spPr bwMode="auto">
          <a:xfrm>
            <a:off x="1939131" y="372221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Line 301"/>
          <p:cNvSpPr>
            <a:spLocks noChangeShapeType="1"/>
          </p:cNvSpPr>
          <p:nvPr/>
        </p:nvSpPr>
        <p:spPr bwMode="auto">
          <a:xfrm flipV="1">
            <a:off x="2121693" y="357140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Line 302"/>
          <p:cNvSpPr>
            <a:spLocks noChangeShapeType="1"/>
          </p:cNvSpPr>
          <p:nvPr/>
        </p:nvSpPr>
        <p:spPr bwMode="auto">
          <a:xfrm>
            <a:off x="4040981" y="3064991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Text Box 303"/>
          <p:cNvSpPr txBox="1">
            <a:spLocks noChangeArrowheads="1"/>
          </p:cNvSpPr>
          <p:nvPr/>
        </p:nvSpPr>
        <p:spPr bwMode="auto">
          <a:xfrm>
            <a:off x="1158081" y="2028354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9958" name="Text Box 304"/>
          <p:cNvSpPr txBox="1">
            <a:spLocks noChangeArrowheads="1"/>
          </p:cNvSpPr>
          <p:nvPr/>
        </p:nvSpPr>
        <p:spPr bwMode="auto">
          <a:xfrm>
            <a:off x="918368" y="3596804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9959" name="Text Box 310"/>
          <p:cNvSpPr txBox="1">
            <a:spLocks noChangeArrowheads="1"/>
          </p:cNvSpPr>
          <p:nvPr/>
        </p:nvSpPr>
        <p:spPr bwMode="auto">
          <a:xfrm>
            <a:off x="6052343" y="3982566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9960" name="Group 96"/>
          <p:cNvGrpSpPr>
            <a:grpSpLocks/>
          </p:cNvGrpSpPr>
          <p:nvPr/>
        </p:nvGrpSpPr>
        <p:grpSpPr bwMode="auto">
          <a:xfrm>
            <a:off x="1424781" y="1958504"/>
            <a:ext cx="779462" cy="679450"/>
            <a:chOff x="-44" y="1473"/>
            <a:chExt cx="981" cy="1105"/>
          </a:xfrm>
        </p:grpSpPr>
        <p:pic>
          <p:nvPicPr>
            <p:cNvPr id="39976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7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1" name="Group 99"/>
          <p:cNvGrpSpPr>
            <a:grpSpLocks/>
          </p:cNvGrpSpPr>
          <p:nvPr/>
        </p:nvGrpSpPr>
        <p:grpSpPr bwMode="auto">
          <a:xfrm>
            <a:off x="1115218" y="3614266"/>
            <a:ext cx="779463" cy="679450"/>
            <a:chOff x="-44" y="1473"/>
            <a:chExt cx="981" cy="1105"/>
          </a:xfrm>
        </p:grpSpPr>
        <p:pic>
          <p:nvPicPr>
            <p:cNvPr id="39974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5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2" name="Group 228"/>
          <p:cNvGrpSpPr>
            <a:grpSpLocks/>
          </p:cNvGrpSpPr>
          <p:nvPr/>
        </p:nvGrpSpPr>
        <p:grpSpPr bwMode="auto">
          <a:xfrm>
            <a:off x="5420518" y="3149129"/>
            <a:ext cx="1128713" cy="439737"/>
            <a:chOff x="4650" y="1129"/>
            <a:chExt cx="246" cy="95"/>
          </a:xfrm>
        </p:grpSpPr>
        <p:sp>
          <p:nvSpPr>
            <p:cNvPr id="3996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6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6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6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7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7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63" name="Text Box 303"/>
          <p:cNvSpPr txBox="1">
            <a:spLocks noChangeArrowheads="1"/>
          </p:cNvSpPr>
          <p:nvPr/>
        </p:nvSpPr>
        <p:spPr bwMode="auto">
          <a:xfrm>
            <a:off x="1494631" y="2350616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4" name="Text Box 303"/>
          <p:cNvSpPr txBox="1">
            <a:spLocks noChangeArrowheads="1"/>
          </p:cNvSpPr>
          <p:nvPr/>
        </p:nvSpPr>
        <p:spPr bwMode="auto">
          <a:xfrm>
            <a:off x="1462881" y="2630016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5" name="Text Box 303"/>
          <p:cNvSpPr txBox="1">
            <a:spLocks noChangeArrowheads="1"/>
          </p:cNvSpPr>
          <p:nvPr/>
        </p:nvSpPr>
        <p:spPr bwMode="auto">
          <a:xfrm>
            <a:off x="1431131" y="2904654"/>
            <a:ext cx="2936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" name="Rectangle 1026">
            <a:extLst>
              <a:ext uri="{FF2B5EF4-FFF2-40B4-BE49-F238E27FC236}">
                <a16:creationId xmlns:a16="http://schemas.microsoft.com/office/drawing/2014/main" id="{C7C84B35-061A-C342-C688-942CD7C20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38" y="274638"/>
            <a:ext cx="77724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>
                <a:ea typeface="ＭＳ Ｐゴシック" pitchFamily="34" charset="-128"/>
              </a:rPr>
              <a:t>packet switching</a:t>
            </a:r>
            <a:endParaRPr lang="en-US" kern="0" dirty="0">
              <a:ea typeface="ＭＳ Ｐゴシック" pitchFamily="34" charset="-128"/>
            </a:endParaRPr>
          </a:p>
        </p:txBody>
      </p:sp>
      <p:pic>
        <p:nvPicPr>
          <p:cNvPr id="4" name="Picture 691" descr="underline_base">
            <a:extLst>
              <a:ext uri="{FF2B5EF4-FFF2-40B4-BE49-F238E27FC236}">
                <a16:creationId xmlns:a16="http://schemas.microsoft.com/office/drawing/2014/main" id="{3669BA82-A2DA-6B83-A083-9521F1D9B18A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40963" name="Picture 3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4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40984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0985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0988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0989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0994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5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6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990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991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2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3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09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Packet switching versus circuit switching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/>
              <a:t>100 kb/s when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active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altLang="ja-JP" sz="200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/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sz="2000"/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/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/>
              <a:t>?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4096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40968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40973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1 Mbps link</a:t>
            </a:r>
          </a:p>
        </p:txBody>
      </p:sp>
      <p:sp>
        <p:nvSpPr>
          <p:cNvPr id="40974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…..</a:t>
            </a:r>
          </a:p>
        </p:txBody>
      </p:sp>
      <p:grpSp>
        <p:nvGrpSpPr>
          <p:cNvPr id="40976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40982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3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977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40980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1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BBC6A6A-55F7-48A0-8B68-FFDAB043A9B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0979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online interactive exercises for more examples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4819" name="Picture 4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Packet-switching: store-and-forward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takes </a:t>
            </a: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/</a:t>
            </a: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seconds to transmit (push out) </a:t>
            </a: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-bit packet into link at </a:t>
            </a: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store and forward:</a:t>
            </a:r>
            <a:r>
              <a:rPr lang="en-US" sz="2400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3482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i="1">
                <a:solidFill>
                  <a:srgbClr val="000099"/>
                </a:solidFill>
                <a:ea typeface="ＭＳ Ｐゴシック" pitchFamily="34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one-hop transmission delay = 5 sec</a:t>
            </a:r>
          </a:p>
        </p:txBody>
      </p:sp>
      <p:sp>
        <p:nvSpPr>
          <p:cNvPr id="34823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24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more on delay shortly …</a:t>
            </a:r>
          </a:p>
        </p:txBody>
      </p:sp>
      <p:sp>
        <p:nvSpPr>
          <p:cNvPr id="348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096B0D53-964B-4A22-8D83-663F18F56EB7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34827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3488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34828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29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34881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34884" name="Picture 95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85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6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7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82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3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0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3487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79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0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1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34874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34833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34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3487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34836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4837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4838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34839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34843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34864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8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9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0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1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4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8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0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1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2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3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5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5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6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47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34848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2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9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34842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end-end delay = 2</a:t>
            </a:r>
            <a:r>
              <a:rPr lang="en-US" i="1">
                <a:latin typeface="Gill Sans MT" pitchFamily="34" charset="0"/>
              </a:rPr>
              <a:t>L</a:t>
            </a:r>
            <a:r>
              <a:rPr lang="en-US">
                <a:latin typeface="Gill Sans MT" pitchFamily="34" charset="0"/>
              </a:rPr>
              <a:t>/</a:t>
            </a:r>
            <a:r>
              <a:rPr lang="en-US" i="1">
                <a:latin typeface="Gill Sans MT" pitchFamily="34" charset="0"/>
              </a:rPr>
              <a:t>R</a:t>
            </a:r>
            <a:r>
              <a:rPr lang="en-US">
                <a:latin typeface="Gill Sans MT" pitchFamily="34" charset="0"/>
              </a:rPr>
              <a:t> (assuming zero propagation delay)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3591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91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91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91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2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43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35914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15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Packet Switching: queueing delay, loss</a:t>
            </a:r>
            <a:endParaRPr lang="en-US" sz="4000">
              <a:ea typeface="ＭＳ Ｐゴシック" pitchFamily="34" charset="-128"/>
            </a:endParaRPr>
          </a:p>
        </p:txBody>
      </p:sp>
      <p:sp>
        <p:nvSpPr>
          <p:cNvPr id="35846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59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5910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2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3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60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5866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5867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68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R</a:t>
            </a:r>
            <a:r>
              <a:rPr lang="en-US" sz="1800"/>
              <a:t> = 100 Mb/s</a:t>
            </a:r>
          </a:p>
        </p:txBody>
      </p:sp>
      <p:sp>
        <p:nvSpPr>
          <p:cNvPr id="35869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</a:t>
            </a:r>
            <a:r>
              <a:rPr lang="en-US" sz="2000"/>
              <a:t> = 1.5 Mb/s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0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1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4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5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sz="1800"/>
              <a:t>waiting for output link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35876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77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35908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9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8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5906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7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9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35904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5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80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35902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3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5A3F9C4-AC01-4B12-9675-55DC7A954765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35882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589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9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9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9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0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83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dirty="0">
                <a:solidFill>
                  <a:srgbClr val="C00000"/>
                </a:solidFill>
                <a:latin typeface="Gill Sans MT" pitchFamily="34" charset="0"/>
              </a:rPr>
              <a:t>queuing and loss: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latin typeface="Gill Sans MT" pitchFamily="34" charset="0"/>
              </a:rPr>
              <a:t>If arrival rate (in bits) to link exceeds transmission rate of link for a period of time: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packets will queue, wait to be transmitted on link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packets can be dropped (lost) if memory (buffer) fills up</a:t>
            </a:r>
          </a:p>
        </p:txBody>
      </p:sp>
      <p:pic>
        <p:nvPicPr>
          <p:cNvPr id="35884" name="Picture 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85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8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89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great for bursty data</a:t>
            </a:r>
          </a:p>
          <a:p>
            <a:pPr lvl="1" eaLnBrk="1" hangingPunct="1"/>
            <a:r>
              <a:rPr lang="en-US"/>
              <a:t>resource sharing</a:t>
            </a:r>
          </a:p>
          <a:p>
            <a:pPr lvl="1" eaLnBrk="1" hangingPunct="1"/>
            <a:r>
              <a:rPr lang="en-US"/>
              <a:t>simpler, no call setup</a:t>
            </a:r>
            <a:endParaRPr lang="en-US" sz="2000"/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sz="2400">
                <a:ea typeface="ＭＳ Ｐゴシック" pitchFamily="34" charset="-128"/>
              </a:rPr>
              <a:t> packet delay and loss</a:t>
            </a:r>
          </a:p>
          <a:p>
            <a:pPr lvl="1" eaLnBrk="1" hangingPunct="1"/>
            <a:r>
              <a:rPr lang="en-US"/>
              <a:t>protocols needed for reliable data transfer, congestion control</a:t>
            </a:r>
            <a:endParaRPr lang="en-US" sz="2000"/>
          </a:p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lvl="1" eaLnBrk="1" hangingPunct="1"/>
            <a:r>
              <a:rPr lang="en-US"/>
              <a:t>bandwidth guarantees needed for audio/video apps</a:t>
            </a:r>
          </a:p>
          <a:p>
            <a:pPr lvl="1" eaLnBrk="1" hangingPunct="1"/>
            <a:r>
              <a:rPr lang="en-US"/>
              <a:t>still an unsolved problem (chapter 7)</a:t>
            </a:r>
            <a:endParaRPr lang="en-US" sz="200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41989" name="Text Box 20"/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41990" name="Picture 1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419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D549471-C95E-4649-A2EB-02E59B5CC4B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Network Layer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73F260FB-A9BE-492F-948B-9A885CE3124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6868" name="Picture 6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Two key network-core functions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i="1">
                <a:solidFill>
                  <a:srgbClr val="C00000"/>
                </a:solidFill>
                <a:ea typeface="ＭＳ Ｐゴシック" pitchFamily="34" charset="-128"/>
              </a:rPr>
              <a:t>forwarding</a:t>
            </a:r>
            <a:r>
              <a:rPr lang="en-US" sz="2400" i="1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sz="240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move packets from router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input to appropriate router output</a:t>
            </a:r>
          </a:p>
          <a:p>
            <a:pPr marL="0" indent="0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36871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sz="2800" i="1">
                <a:solidFill>
                  <a:srgbClr val="C00000"/>
                </a:solidFill>
                <a:latin typeface="Gill Sans MT" pitchFamily="34" charset="0"/>
              </a:rPr>
              <a:t>routing:</a:t>
            </a:r>
            <a:r>
              <a:rPr lang="en-US" sz="280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>
                <a:latin typeface="Gill Sans MT" pitchFamily="34" charset="0"/>
              </a:rPr>
              <a:t>determines source-destination route taken by packets</a:t>
            </a:r>
          </a:p>
          <a:p>
            <a:pPr marL="742950" lvl="1" indent="-285750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i="1">
                <a:latin typeface="Gill Sans MT" pitchFamily="34" charset="0"/>
              </a:rPr>
              <a:t>routing algorithms</a:t>
            </a:r>
            <a:endParaRPr lang="en-US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sz="280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ea typeface="+mn-ea"/>
            </a:endParaRPr>
          </a:p>
        </p:txBody>
      </p:sp>
      <p:grpSp>
        <p:nvGrpSpPr>
          <p:cNvPr id="36873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37037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8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9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37040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41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37042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destination</a:t>
              </a:r>
            </a:p>
          </p:txBody>
        </p:sp>
        <p:sp>
          <p:nvSpPr>
            <p:cNvPr id="37043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37044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5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37046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7047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8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9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6874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36887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889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37024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25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6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7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28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29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3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5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6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30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3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2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3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0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37011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12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3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4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15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16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2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3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17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1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9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0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1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36998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99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0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1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02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03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0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9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0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04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0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6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7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2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36985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86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7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8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89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90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9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91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92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3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4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3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36972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73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4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5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76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77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8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3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4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78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7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0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1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4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36959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60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1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2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63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64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69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0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1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65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66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7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8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95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6902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6903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36904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36954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5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6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7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8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36905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dest address in arriving</a:t>
              </a:r>
            </a:p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6906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7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9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0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1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2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3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14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3694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5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3694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6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3693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7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3692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8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3691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36875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6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77" name="Line 280"/>
          <p:cNvSpPr>
            <a:spLocks noChangeShapeType="1"/>
          </p:cNvSpPr>
          <p:nvPr/>
        </p:nvSpPr>
        <p:spPr bwMode="auto">
          <a:xfrm flipV="1">
            <a:off x="7678738" y="4503738"/>
            <a:ext cx="604837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8" name="Group 108"/>
          <p:cNvGrpSpPr>
            <a:grpSpLocks/>
          </p:cNvGrpSpPr>
          <p:nvPr/>
        </p:nvGrpSpPr>
        <p:grpSpPr bwMode="auto">
          <a:xfrm>
            <a:off x="8016875" y="3967163"/>
            <a:ext cx="779463" cy="679450"/>
            <a:chOff x="-44" y="1473"/>
            <a:chExt cx="981" cy="1105"/>
          </a:xfrm>
        </p:grpSpPr>
        <p:pic>
          <p:nvPicPr>
            <p:cNvPr id="36885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6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79" name="Line 280"/>
          <p:cNvSpPr>
            <a:spLocks noChangeShapeType="1"/>
          </p:cNvSpPr>
          <p:nvPr/>
        </p:nvSpPr>
        <p:spPr bwMode="auto">
          <a:xfrm>
            <a:off x="7248525" y="5561013"/>
            <a:ext cx="842963" cy="106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80" name="Group 108"/>
          <p:cNvGrpSpPr>
            <a:grpSpLocks/>
          </p:cNvGrpSpPr>
          <p:nvPr/>
        </p:nvGrpSpPr>
        <p:grpSpPr bwMode="auto">
          <a:xfrm>
            <a:off x="7740650" y="5260975"/>
            <a:ext cx="779463" cy="679450"/>
            <a:chOff x="-44" y="1473"/>
            <a:chExt cx="981" cy="1105"/>
          </a:xfrm>
        </p:grpSpPr>
        <p:pic>
          <p:nvPicPr>
            <p:cNvPr id="36883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81" name="Text Box 305"/>
          <p:cNvSpPr txBox="1">
            <a:spLocks noChangeArrowheads="1"/>
          </p:cNvSpPr>
          <p:nvPr/>
        </p:nvSpPr>
        <p:spPr bwMode="auto">
          <a:xfrm>
            <a:off x="8318500" y="3475038"/>
            <a:ext cx="825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0111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882" name="Text Box 305"/>
          <p:cNvSpPr txBox="1">
            <a:spLocks noChangeArrowheads="1"/>
          </p:cNvSpPr>
          <p:nvPr/>
        </p:nvSpPr>
        <p:spPr bwMode="auto">
          <a:xfrm>
            <a:off x="8380413" y="4881563"/>
            <a:ext cx="871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0100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301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 systems connect to Internet via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 access networks</a:t>
            </a:r>
            <a:endParaRPr lang="en-US">
              <a:latin typeface="Gill Sans MT" pitchFamily="34" charset="0"/>
            </a:endParaRP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Residential, company and university networks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Access networks in turn must be interconnected.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Resulting network of networks is very complex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Evolution was driven by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economics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Let</a:t>
            </a:r>
            <a:r>
              <a:rPr lang="ja-JP" altLang="en-US">
                <a:latin typeface="Gill Sans MT" pitchFamily="34" charset="0"/>
              </a:rPr>
              <a:t>’</a:t>
            </a:r>
            <a:r>
              <a:rPr lang="en-US" altLang="ja-JP">
                <a:latin typeface="Gill Sans MT" pitchFamily="34" charset="0"/>
              </a:rPr>
              <a:t>s take a stepwise approach to describe current Internet structure</a:t>
            </a:r>
            <a:endParaRPr lang="en-US"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Question: </a:t>
            </a:r>
            <a:r>
              <a:rPr lang="en-US" sz="2400">
                <a:ea typeface="ＭＳ Ｐゴシック" pitchFamily="34" charset="-128"/>
              </a:rPr>
              <a:t>given </a:t>
            </a:r>
            <a:r>
              <a:rPr lang="en-US" sz="2400" i="1">
                <a:ea typeface="ＭＳ Ｐゴシック" pitchFamily="34" charset="-128"/>
              </a:rPr>
              <a:t>a large numer</a:t>
            </a:r>
            <a:r>
              <a:rPr lang="en-US" sz="2400">
                <a:ea typeface="ＭＳ Ｐゴシック" pitchFamily="34" charset="-128"/>
              </a:rPr>
              <a:t> of access networks,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>
              <a:ea typeface="ＭＳ Ｐゴシック" pitchFamily="34" charset="-128"/>
            </a:endParaRPr>
          </a:p>
        </p:txBody>
      </p:sp>
      <p:pic>
        <p:nvPicPr>
          <p:cNvPr id="44036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403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40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3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40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40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40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40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40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40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40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0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40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40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40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40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40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40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40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405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sz="2400" i="1">
                <a:ea typeface="ＭＳ Ｐゴシック" pitchFamily="34" charset="-128"/>
              </a:rPr>
              <a:t>connect each access network to every other access network?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>
              <a:ea typeface="ＭＳ Ｐゴシック" pitchFamily="34" charset="-128"/>
            </a:endParaRPr>
          </a:p>
        </p:txBody>
      </p:sp>
      <p:pic>
        <p:nvPicPr>
          <p:cNvPr id="45060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511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51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51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51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51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51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51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1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51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5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5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5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5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5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5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5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513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45096" name="Straight Connector 7"/>
            <p:cNvCxnSpPr>
              <a:cxnSpLocks noChangeShapeType="1"/>
              <a:stCxn id="4516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7" name="Straight Connector 188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8" name="Straight Connector 190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9" name="Straight Connector 192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0" name="Straight Connector 195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1" name="Straight Connector 197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2" name="Straight Connector 199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3" name="Straight Connector 201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4" name="Straight Connector 20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5" name="Straight Connector 204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6" name="Straight Connector 207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7" name="Straight Connector 209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8" name="Straight Connector 211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9" name="Straight Connector 21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10" name="Straight Connector 215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5111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2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3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4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5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45081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2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3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4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5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6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7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8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9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0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1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2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3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4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5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45066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7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8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9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0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1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2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3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4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5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6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7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8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9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0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570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connecting each access network to each other directly </a:t>
            </a:r>
            <a:r>
              <a:rPr lang="en-US" i="1">
                <a:solidFill>
                  <a:srgbClr val="CC0000"/>
                </a:solidFill>
              </a:rPr>
              <a:t>doesn</a:t>
            </a:r>
            <a:r>
              <a:rPr lang="en-US" altLang="en-US" i="1">
                <a:solidFill>
                  <a:srgbClr val="CC0000"/>
                </a:solidFill>
              </a:rPr>
              <a:t>’</a:t>
            </a:r>
            <a:r>
              <a:rPr lang="en-US" i="1">
                <a:solidFill>
                  <a:srgbClr val="CC0000"/>
                </a:solidFill>
              </a:rPr>
              <a:t>t scale: </a:t>
            </a:r>
            <a:r>
              <a:rPr lang="en-US"/>
              <a:t>O(</a:t>
            </a:r>
            <a:r>
              <a:rPr lang="en-US" i="1"/>
              <a:t>N</a:t>
            </a:r>
            <a:r>
              <a:rPr lang="en-US" baseline="30000"/>
              <a:t>2</a:t>
            </a:r>
            <a:r>
              <a:rPr lang="en-US"/>
              <a:t>) connections.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6083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6184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62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5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62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6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62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7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62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8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62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9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62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0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62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1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62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2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62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3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62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4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62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5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62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6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62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7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62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8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62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9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62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620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6085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Option: </a:t>
            </a:r>
            <a:r>
              <a:rPr lang="en-US" i="1">
                <a:latin typeface="Gill Sans MT" pitchFamily="34" charset="0"/>
              </a:rPr>
              <a:t>connect each access ISP to a global transit ISP? </a:t>
            </a:r>
            <a:r>
              <a:rPr lang="en-US" i="1">
                <a:solidFill>
                  <a:srgbClr val="C00000"/>
                </a:solidFill>
              </a:rPr>
              <a:t>Customer</a:t>
            </a:r>
            <a:r>
              <a:rPr lang="en-US" i="1"/>
              <a:t> and </a:t>
            </a:r>
            <a:r>
              <a:rPr lang="en-US" i="1">
                <a:solidFill>
                  <a:srgbClr val="C00000"/>
                </a:solidFill>
              </a:rPr>
              <a:t>provider </a:t>
            </a:r>
            <a:r>
              <a:rPr lang="en-US" i="1"/>
              <a:t>ISPs have economic agreement.</a:t>
            </a:r>
            <a:endParaRPr lang="en-US">
              <a:latin typeface="Gill Sans MT" pitchFamily="34" charset="0"/>
            </a:endParaRPr>
          </a:p>
        </p:txBody>
      </p:sp>
      <p:sp>
        <p:nvSpPr>
          <p:cNvPr id="46086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6087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4617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7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8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8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8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4616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7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7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7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9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4616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6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6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6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6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6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0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461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5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5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4614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4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4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4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2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461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4612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3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3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4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4612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2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2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2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6095" name="Straight Connector 10"/>
          <p:cNvCxnSpPr>
            <a:cxnSpLocks noChangeShapeType="1"/>
            <a:stCxn id="46125" idx="0"/>
            <a:endCxn id="46156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6" name="Straight Connector 297"/>
          <p:cNvCxnSpPr>
            <a:cxnSpLocks noChangeShapeType="1"/>
            <a:endCxn id="46162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7" name="Straight Connector 298"/>
          <p:cNvCxnSpPr>
            <a:cxnSpLocks noChangeShapeType="1"/>
            <a:endCxn id="46164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8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9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0" name="Straight Connector 301"/>
          <p:cNvCxnSpPr>
            <a:cxnSpLocks noChangeShapeType="1"/>
            <a:stCxn id="46138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1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2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3" name="Straight Connector 304"/>
          <p:cNvCxnSpPr>
            <a:cxnSpLocks noChangeShapeType="1"/>
            <a:endCxn id="46120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4" name="Straight Connector 22"/>
          <p:cNvCxnSpPr>
            <a:cxnSpLocks noChangeShapeType="1"/>
            <a:endCxn id="46122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5" name="Straight Connector 305"/>
          <p:cNvCxnSpPr>
            <a:cxnSpLocks noChangeShapeType="1"/>
            <a:endCxn id="46124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6" name="Straight Connector 306"/>
          <p:cNvCxnSpPr>
            <a:cxnSpLocks noChangeShapeType="1"/>
            <a:endCxn id="46124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7" name="Straight Connector 307"/>
          <p:cNvCxnSpPr>
            <a:cxnSpLocks noChangeShapeType="1"/>
            <a:endCxn id="46180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8" name="Straight Connector 308"/>
          <p:cNvCxnSpPr>
            <a:cxnSpLocks noChangeShapeType="1"/>
            <a:endCxn id="46176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9" name="Straight Connector 309"/>
          <p:cNvCxnSpPr>
            <a:cxnSpLocks noChangeShapeType="1"/>
            <a:endCxn id="46176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0" name="Straight Connector 310"/>
          <p:cNvCxnSpPr>
            <a:cxnSpLocks noChangeShapeType="1"/>
            <a:stCxn id="46207" idx="0"/>
            <a:endCxn id="46176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1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2" name="Straight Connector 312"/>
          <p:cNvCxnSpPr>
            <a:cxnSpLocks noChangeShapeType="1"/>
            <a:stCxn id="46210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3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4" name="Straight Connector 314"/>
          <p:cNvCxnSpPr>
            <a:cxnSpLocks noChangeShapeType="1"/>
            <a:endCxn id="46133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5" name="Straight Connector 315"/>
          <p:cNvCxnSpPr>
            <a:cxnSpLocks noChangeShapeType="1"/>
            <a:endCxn id="46133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6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7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8" name="Straight Connector 318"/>
          <p:cNvCxnSpPr>
            <a:cxnSpLocks noChangeShapeType="1"/>
            <a:stCxn id="46218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19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global</a:t>
            </a:r>
            <a:br>
              <a:rPr lang="en-US" i="1"/>
            </a:br>
            <a:r>
              <a:rPr lang="en-US" i="1"/>
              <a:t>ISP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DFC9C6-F0D5-4F29-8FD9-125AC4F2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585E3-1379-4A6F-8B54-A4C560DE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http://www.investintech.com/images/content_articles/history.png">
            <a:extLst>
              <a:ext uri="{FF2B5EF4-FFF2-40B4-BE49-F238E27FC236}">
                <a16:creationId xmlns:a16="http://schemas.microsoft.com/office/drawing/2014/main" id="{036DD9C4-3C3D-4F4C-A386-9DB01E2C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5471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7107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737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74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7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74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74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74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74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4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74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4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74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74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74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74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74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74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74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74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739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7109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729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9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3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7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97" name="Straight Connector 10"/>
            <p:cNvCxnSpPr>
              <a:cxnSpLocks noChangeShapeType="1"/>
              <a:stCxn id="4737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5" name="Straight Connector 304"/>
            <p:cNvCxnSpPr>
              <a:cxnSpLocks noChangeShapeType="1"/>
              <a:endCxn id="4737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30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730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3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6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3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3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4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4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3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3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32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2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2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31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1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1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1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721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1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9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9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14" name="Straight Connector 334"/>
            <p:cNvCxnSpPr>
              <a:cxnSpLocks noChangeShapeType="1"/>
              <a:stCxn id="4729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2" name="Straight Connector 342"/>
            <p:cNvCxnSpPr>
              <a:cxnSpLocks noChangeShapeType="1"/>
              <a:endCxn id="4728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22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722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2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8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8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2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7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7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2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6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2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2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5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2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4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4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3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2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712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3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0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131" name="Straight Connector 419"/>
            <p:cNvCxnSpPr>
              <a:cxnSpLocks noChangeShapeType="1"/>
              <a:stCxn id="4720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9" name="Straight Connector 427"/>
            <p:cNvCxnSpPr>
              <a:cxnSpLocks noChangeShapeType="1"/>
              <a:endCxn id="4720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14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714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1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1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9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9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1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8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7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7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6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6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1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5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5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5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5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7113" name="Straight Connector 12"/>
          <p:cNvCxnSpPr>
            <a:cxnSpLocks noChangeShapeType="1"/>
            <a:endCxn id="4728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4" name="Straight Connector 500"/>
          <p:cNvCxnSpPr>
            <a:cxnSpLocks noChangeShapeType="1"/>
            <a:endCxn id="4729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5" name="Straight Connector 501"/>
          <p:cNvCxnSpPr>
            <a:cxnSpLocks noChangeShapeType="1"/>
            <a:endCxn id="4728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6" name="Straight Connector 502"/>
          <p:cNvCxnSpPr>
            <a:cxnSpLocks noChangeShapeType="1"/>
            <a:endCxn id="4725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7" name="Straight Connector 503"/>
          <p:cNvCxnSpPr>
            <a:cxnSpLocks noChangeShapeType="1"/>
            <a:endCxn id="4725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8" name="Straight Connector 504"/>
          <p:cNvCxnSpPr>
            <a:cxnSpLocks noChangeShapeType="1"/>
            <a:endCxn id="4734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0" name="Straight Connector 506"/>
          <p:cNvCxnSpPr>
            <a:cxnSpLocks noChangeShapeType="1"/>
            <a:stCxn id="47406" idx="4"/>
            <a:endCxn id="4733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2" name="Straight Connector 508"/>
          <p:cNvCxnSpPr>
            <a:cxnSpLocks noChangeShapeType="1"/>
            <a:endCxn id="4732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3" name="Straight Connector 509"/>
          <p:cNvCxnSpPr>
            <a:cxnSpLocks noChangeShapeType="1"/>
            <a:stCxn id="4740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5" name="Straight Connector 511"/>
          <p:cNvCxnSpPr>
            <a:cxnSpLocks noChangeShapeType="1"/>
            <a:stCxn id="4740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7" name="Straight Connector 513"/>
          <p:cNvCxnSpPr>
            <a:cxnSpLocks noChangeShapeType="1"/>
            <a:endCxn id="47152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8" name="Straight Connector 514"/>
          <p:cNvCxnSpPr>
            <a:cxnSpLocks noChangeShapeType="1"/>
            <a:endCxn id="47208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813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842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847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8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847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6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847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4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847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2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846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0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84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8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84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6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84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4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84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2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84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0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84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8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84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6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84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4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84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2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84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0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4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84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48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8441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2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3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4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5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6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813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48134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8342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34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2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2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344" name="Straight Connector 10"/>
            <p:cNvCxnSpPr>
              <a:cxnSpLocks noChangeShapeType="1"/>
              <a:stCxn id="4842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5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6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7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8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9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1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2" name="Straight Connector 304"/>
            <p:cNvCxnSpPr>
              <a:cxnSpLocks noChangeShapeType="1"/>
              <a:endCxn id="4841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353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835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4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1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4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0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0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9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3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3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7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7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6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3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5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8259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26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261" name="Straight Connector 334"/>
            <p:cNvCxnSpPr>
              <a:cxnSpLocks noChangeShapeType="1"/>
              <a:stCxn id="4833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2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3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4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5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6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8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9" name="Straight Connector 342"/>
            <p:cNvCxnSpPr>
              <a:cxnSpLocks noChangeShapeType="1"/>
              <a:endCxn id="4833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270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827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3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3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0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8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8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6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817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17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25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5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5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178" name="Straight Connector 419"/>
            <p:cNvCxnSpPr>
              <a:cxnSpLocks noChangeShapeType="1"/>
              <a:stCxn id="4825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7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6" name="Straight Connector 427"/>
            <p:cNvCxnSpPr>
              <a:cxnSpLocks noChangeShapeType="1"/>
              <a:endCxn id="4825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18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818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2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4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8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2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2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3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2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2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1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0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1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1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9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8137" name="Straight Connector 12"/>
          <p:cNvCxnSpPr>
            <a:cxnSpLocks noChangeShapeType="1"/>
            <a:endCxn id="48336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8" name="Straight Connector 500"/>
          <p:cNvCxnSpPr>
            <a:cxnSpLocks noChangeShapeType="1"/>
            <a:endCxn id="48338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9" name="Straight Connector 501"/>
          <p:cNvCxnSpPr>
            <a:cxnSpLocks noChangeShapeType="1"/>
            <a:endCxn id="48334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0" name="Straight Connector 502"/>
          <p:cNvCxnSpPr>
            <a:cxnSpLocks noChangeShapeType="1"/>
            <a:endCxn id="48304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1" name="Straight Connector 503"/>
          <p:cNvCxnSpPr>
            <a:cxnSpLocks noChangeShapeType="1"/>
            <a:endCxn id="48304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504"/>
          <p:cNvCxnSpPr>
            <a:cxnSpLocks noChangeShapeType="1"/>
            <a:endCxn id="48387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4" name="Straight Connector 506"/>
          <p:cNvCxnSpPr>
            <a:cxnSpLocks noChangeShapeType="1"/>
            <a:stCxn id="48453" idx="4"/>
            <a:endCxn id="48382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6" name="Straight Connector 508"/>
          <p:cNvCxnSpPr>
            <a:cxnSpLocks noChangeShapeType="1"/>
            <a:endCxn id="48369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7" name="Straight Connector 509"/>
          <p:cNvCxnSpPr>
            <a:cxnSpLocks noChangeShapeType="1"/>
            <a:stCxn id="48451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8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9" name="Straight Connector 511"/>
          <p:cNvCxnSpPr>
            <a:cxnSpLocks noChangeShapeType="1"/>
            <a:stCxn id="48448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1" name="Straight Connector 513"/>
          <p:cNvCxnSpPr>
            <a:cxnSpLocks noChangeShapeType="1"/>
            <a:endCxn id="48199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2" name="Straight Connector 514"/>
          <p:cNvCxnSpPr>
            <a:cxnSpLocks noChangeShapeType="1"/>
            <a:endCxn id="48255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464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8171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8174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5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72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73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8165" name="Straight Connector 515"/>
            <p:cNvCxnSpPr>
              <a:cxnSpLocks noChangeShapeType="1"/>
              <a:stCxn id="48221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8166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8169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0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67" name="Straight Connector 519"/>
            <p:cNvCxnSpPr>
              <a:cxnSpLocks noChangeShapeType="1"/>
              <a:stCxn id="48169" idx="6"/>
              <a:endCxn id="48421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8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6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8162" name="Straight Connector 7"/>
            <p:cNvCxnSpPr>
              <a:cxnSpLocks noChangeShapeType="1"/>
              <a:stCxn id="48294" idx="5"/>
              <a:endCxn id="48419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3" name="Straight Connector 415"/>
            <p:cNvCxnSpPr>
              <a:cxnSpLocks noChangeShapeType="1"/>
              <a:endCxn id="48253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4" name="Straight Connector 523"/>
            <p:cNvCxnSpPr>
              <a:cxnSpLocks noChangeShapeType="1"/>
              <a:stCxn id="48216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8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48160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48161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9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48158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48159" name="Straight Connector 39948"/>
            <p:cNvCxnSpPr>
              <a:cxnSpLocks noChangeShapeType="1"/>
              <a:endCxn id="48175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915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944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95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0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4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94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94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94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4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94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4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94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94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94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94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94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94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94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94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94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946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915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49158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936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36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4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4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4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4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4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4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367" name="Straight Connector 10"/>
            <p:cNvCxnSpPr>
              <a:cxnSpLocks noChangeShapeType="1"/>
              <a:stCxn id="4944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5" name="Straight Connector 304"/>
            <p:cNvCxnSpPr>
              <a:cxnSpLocks noChangeShapeType="1"/>
              <a:endCxn id="4944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37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937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43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3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3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4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4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4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1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1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4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9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8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5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928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8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3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6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6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84" name="Straight Connector 334"/>
            <p:cNvCxnSpPr>
              <a:cxnSpLocks noChangeShapeType="1"/>
              <a:stCxn id="4936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2" name="Straight Connector 342"/>
            <p:cNvCxnSpPr>
              <a:cxnSpLocks noChangeShapeType="1"/>
              <a:endCxn id="4935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9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929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3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5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5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3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4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4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3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3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3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2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1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1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0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0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0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6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919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0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27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01" name="Straight Connector 419"/>
            <p:cNvCxnSpPr>
              <a:cxnSpLocks noChangeShapeType="1"/>
              <a:stCxn id="4927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9" name="Straight Connector 427"/>
            <p:cNvCxnSpPr>
              <a:cxnSpLocks noChangeShapeType="1"/>
              <a:endCxn id="4927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1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921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2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2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6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6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5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2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4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4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2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2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2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2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9161" name="Straight Connector 12"/>
          <p:cNvCxnSpPr>
            <a:cxnSpLocks noChangeShapeType="1"/>
            <a:endCxn id="4935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2" name="Straight Connector 500"/>
          <p:cNvCxnSpPr>
            <a:cxnSpLocks noChangeShapeType="1"/>
            <a:stCxn id="49484" idx="8"/>
            <a:endCxn id="49182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3" name="Straight Connector 501"/>
          <p:cNvCxnSpPr>
            <a:cxnSpLocks noChangeShapeType="1"/>
            <a:endCxn id="49182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4" name="Straight Connector 502"/>
          <p:cNvCxnSpPr>
            <a:cxnSpLocks noChangeShapeType="1"/>
            <a:endCxn id="4932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5" name="Straight Connector 503"/>
          <p:cNvCxnSpPr>
            <a:cxnSpLocks noChangeShapeType="1"/>
            <a:endCxn id="4932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6" name="Straight Connector 504"/>
          <p:cNvCxnSpPr>
            <a:cxnSpLocks noChangeShapeType="1"/>
            <a:endCxn id="4941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8" name="Straight Connector 506"/>
          <p:cNvCxnSpPr>
            <a:cxnSpLocks noChangeShapeType="1"/>
            <a:stCxn id="49476" idx="4"/>
            <a:endCxn id="4940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0" name="Straight Connector 508"/>
          <p:cNvCxnSpPr>
            <a:cxnSpLocks noChangeShapeType="1"/>
            <a:endCxn id="4939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1" name="Straight Connector 509"/>
          <p:cNvCxnSpPr>
            <a:cxnSpLocks noChangeShapeType="1"/>
            <a:stCxn id="49474" idx="0"/>
            <a:endCxn id="49180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3" name="Straight Connector 511"/>
          <p:cNvCxnSpPr>
            <a:cxnSpLocks noChangeShapeType="1"/>
            <a:stCxn id="49471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5" name="Straight Connector 513"/>
          <p:cNvCxnSpPr>
            <a:cxnSpLocks noChangeShapeType="1"/>
            <a:stCxn id="49493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6" name="Straight Connector 514"/>
          <p:cNvCxnSpPr>
            <a:cxnSpLocks noChangeShapeType="1"/>
            <a:endCxn id="49182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17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919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8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9188" name="Straight Connector 515"/>
            <p:cNvCxnSpPr>
              <a:cxnSpLocks noChangeShapeType="1"/>
              <a:stCxn id="4924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918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919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0" name="Straight Connector 519"/>
            <p:cNvCxnSpPr>
              <a:cxnSpLocks noChangeShapeType="1"/>
              <a:stCxn id="49192" idx="6"/>
              <a:endCxn id="4944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9185" name="Straight Connector 7"/>
            <p:cNvCxnSpPr>
              <a:cxnSpLocks noChangeShapeType="1"/>
              <a:stCxn id="49317" idx="5"/>
              <a:endCxn id="4944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6" name="Straight Connector 415"/>
            <p:cNvCxnSpPr>
              <a:cxnSpLocks noChangeShapeType="1"/>
              <a:endCxn id="4927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7" name="Straight Connector 523"/>
            <p:cNvCxnSpPr>
              <a:cxnSpLocks noChangeShapeType="1"/>
              <a:stCxn id="4923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49180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49182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83" name="Straight Connector 39941"/>
          <p:cNvCxnSpPr>
            <a:cxnSpLocks noChangeShapeType="1"/>
            <a:stCxn id="49182" idx="0"/>
            <a:endCxn id="49305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84" name="Straight Connector 524"/>
          <p:cNvCxnSpPr>
            <a:cxnSpLocks noChangeShapeType="1"/>
            <a:endCxn id="49278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50179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5048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05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0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0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0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0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0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50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50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50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50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50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50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50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50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50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50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5049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50181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50182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50400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40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8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402" name="Straight Connector 10"/>
            <p:cNvCxnSpPr>
              <a:cxnSpLocks noChangeShapeType="1"/>
              <a:stCxn id="5048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3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4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5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6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7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8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9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10" name="Straight Connector 304"/>
            <p:cNvCxnSpPr>
              <a:cxnSpLocks noChangeShapeType="1"/>
              <a:endCxn id="5047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411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41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4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4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63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64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4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5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4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4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4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4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3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4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2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24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3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50317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31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9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319" name="Straight Connector 334"/>
            <p:cNvCxnSpPr>
              <a:cxnSpLocks noChangeShapeType="1"/>
              <a:stCxn id="5039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0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1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2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3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4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5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6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7" name="Straight Connector 342"/>
            <p:cNvCxnSpPr>
              <a:cxnSpLocks noChangeShapeType="1"/>
              <a:endCxn id="5039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328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5032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3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3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7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3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6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65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3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5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50234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23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09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236" name="Straight Connector 419"/>
            <p:cNvCxnSpPr>
              <a:cxnSpLocks noChangeShapeType="1"/>
              <a:stCxn id="5031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7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8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9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0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1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2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3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4" name="Straight Connector 427"/>
            <p:cNvCxnSpPr>
              <a:cxnSpLocks noChangeShapeType="1"/>
              <a:endCxn id="5030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45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24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0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0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97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8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2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2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2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50185" name="Straight Connector 12"/>
          <p:cNvCxnSpPr>
            <a:cxnSpLocks noChangeShapeType="1"/>
            <a:endCxn id="50394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6" name="Straight Connector 500"/>
          <p:cNvCxnSpPr>
            <a:cxnSpLocks noChangeShapeType="1"/>
            <a:stCxn id="50519" idx="8"/>
            <a:endCxn id="50206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7" name="Straight Connector 501"/>
          <p:cNvCxnSpPr>
            <a:cxnSpLocks noChangeShapeType="1"/>
            <a:endCxn id="50206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8" name="Straight Connector 502"/>
          <p:cNvCxnSpPr>
            <a:cxnSpLocks noChangeShapeType="1"/>
            <a:endCxn id="50362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9" name="Straight Connector 503"/>
          <p:cNvCxnSpPr>
            <a:cxnSpLocks noChangeShapeType="1"/>
            <a:endCxn id="50362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0" name="Straight Connector 504"/>
          <p:cNvCxnSpPr>
            <a:cxnSpLocks noChangeShapeType="1"/>
            <a:endCxn id="50445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2" name="Straight Connector 506"/>
          <p:cNvCxnSpPr>
            <a:cxnSpLocks noChangeShapeType="1"/>
            <a:stCxn id="50511" idx="4"/>
            <a:endCxn id="50440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4" name="Straight Connector 508"/>
          <p:cNvCxnSpPr>
            <a:cxnSpLocks noChangeShapeType="1"/>
            <a:endCxn id="50427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5" name="Straight Connector 509"/>
          <p:cNvCxnSpPr>
            <a:cxnSpLocks noChangeShapeType="1"/>
            <a:stCxn id="50509" idx="0"/>
            <a:endCxn id="50204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7" name="Straight Connector 511"/>
          <p:cNvCxnSpPr>
            <a:cxnSpLocks noChangeShapeType="1"/>
            <a:stCxn id="50506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9" name="Straight Connector 513"/>
          <p:cNvCxnSpPr>
            <a:cxnSpLocks noChangeShapeType="1"/>
            <a:stCxn id="50528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0" name="Straight Connector 514"/>
          <p:cNvCxnSpPr>
            <a:cxnSpLocks noChangeShapeType="1"/>
            <a:endCxn id="50206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0201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50229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0232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33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30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31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50223" name="Straight Connector 515"/>
            <p:cNvCxnSpPr>
              <a:cxnSpLocks noChangeShapeType="1"/>
              <a:stCxn id="50279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50224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50227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28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25" name="Straight Connector 519"/>
            <p:cNvCxnSpPr>
              <a:cxnSpLocks noChangeShapeType="1"/>
              <a:stCxn id="50227" idx="6"/>
              <a:endCxn id="50479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6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50220" name="Straight Connector 7"/>
            <p:cNvCxnSpPr>
              <a:cxnSpLocks noChangeShapeType="1"/>
              <a:stCxn id="50352" idx="5"/>
              <a:endCxn id="50477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1" name="Straight Connector 415"/>
            <p:cNvCxnSpPr>
              <a:cxnSpLocks noChangeShapeType="1"/>
              <a:endCxn id="50311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2" name="Straight Connector 523"/>
            <p:cNvCxnSpPr>
              <a:cxnSpLocks noChangeShapeType="1"/>
              <a:stCxn id="50274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50204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50206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0207" name="Straight Connector 39941"/>
          <p:cNvCxnSpPr>
            <a:cxnSpLocks noChangeShapeType="1"/>
            <a:stCxn id="50206" idx="0"/>
            <a:endCxn id="50340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8" name="Straight Connector 524"/>
          <p:cNvCxnSpPr>
            <a:cxnSpLocks noChangeShapeType="1"/>
            <a:endCxn id="50313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0209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10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50211" name="Straight Connector 19"/>
          <p:cNvCxnSpPr>
            <a:cxnSpLocks noChangeShapeType="1"/>
            <a:stCxn id="50532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2" name="Straight Connector 525"/>
          <p:cNvCxnSpPr>
            <a:cxnSpLocks noChangeShapeType="1"/>
            <a:endCxn id="50209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3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4" name="Straight Connector 527"/>
          <p:cNvCxnSpPr>
            <a:cxnSpLocks noChangeShapeType="1"/>
            <a:endCxn id="50209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5" name="Straight Connector 528"/>
          <p:cNvCxnSpPr>
            <a:cxnSpLocks noChangeShapeType="1"/>
            <a:endCxn id="50279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6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7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8" name="Straight Connector 531"/>
          <p:cNvCxnSpPr>
            <a:cxnSpLocks noChangeShapeType="1"/>
            <a:stCxn id="50511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9" name="Straight Connector 532"/>
          <p:cNvCxnSpPr>
            <a:cxnSpLocks noChangeShapeType="1"/>
            <a:stCxn id="50513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149850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at center: small # of well-connected large networks</a:t>
            </a:r>
          </a:p>
          <a:p>
            <a:pPr lvl="1" eaLnBrk="1" hangingPunct="1"/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sz="2000">
                <a:solidFill>
                  <a:srgbClr val="CC0000"/>
                </a:solidFill>
              </a:rPr>
              <a:t>content provider network </a:t>
            </a:r>
            <a:r>
              <a:rPr lang="en-US" sz="2000"/>
              <a:t>(e.g,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5120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330C3D8-09D0-4D1D-8943-AB07F5F84B48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51207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51208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09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0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1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2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3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4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5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6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51217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51220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1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2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Google</a:t>
              </a:r>
              <a:endParaRPr lang="en-US"/>
            </a:p>
          </p:txBody>
        </p:sp>
        <p:cxnSp>
          <p:nvCxnSpPr>
            <p:cNvPr id="84" name="Straight Connector 83"/>
            <p:cNvCxnSpPr>
              <a:endCxn id="51209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1216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1216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51217" idx="2"/>
              <a:endCxn id="51216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1217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1222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51220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2227" name="Picture 12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Tier-1 ISP: e.g., Sprint</a:t>
            </a:r>
          </a:p>
        </p:txBody>
      </p:sp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52232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33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36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52308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9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0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7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1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to/from customers</a:t>
              </a:r>
            </a:p>
          </p:txBody>
        </p:sp>
        <p:sp>
          <p:nvSpPr>
            <p:cNvPr id="52242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peering</a:t>
              </a:r>
            </a:p>
          </p:txBody>
        </p:sp>
        <p:sp>
          <p:nvSpPr>
            <p:cNvPr id="52243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 to/from backbone</a:t>
              </a:r>
            </a:p>
          </p:txBody>
        </p:sp>
        <p:sp>
          <p:nvSpPr>
            <p:cNvPr id="52244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45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49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52306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7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0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1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52304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5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2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3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52302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3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4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2255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52256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52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97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300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01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8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9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7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52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9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92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93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0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1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8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52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1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84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85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82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83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9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522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73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76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77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74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75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60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522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65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68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69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66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67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61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3AAFE5E-0592-4166-8683-B202D867246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325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1.4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3F3854E-B68C-4F11-9A66-0CAE868BDEA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4275" name="Picture 6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How do loss and delay occur?</a:t>
            </a:r>
            <a:endParaRPr lang="en-US" sz="4800">
              <a:ea typeface="ＭＳ Ｐゴシック" pitchFamily="34" charset="-128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ea typeface="ＭＳ Ｐゴシック" pitchFamily="34" charset="-128"/>
              </a:rPr>
              <a:t>packets </a:t>
            </a:r>
            <a:r>
              <a:rPr lang="en-US" i="1">
                <a:ea typeface="ＭＳ Ｐゴシック" pitchFamily="34" charset="-128"/>
              </a:rPr>
              <a:t>queue</a:t>
            </a:r>
            <a:r>
              <a:rPr lang="en-US">
                <a:ea typeface="ＭＳ Ｐゴシック" pitchFamily="34" charset="-128"/>
              </a:rPr>
              <a:t> in router buffers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packets queue, wait for turn</a:t>
            </a:r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4281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5432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3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2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3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282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3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5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6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90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1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2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4295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4296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54326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7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54324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sz="1800">
                  <a:solidFill>
                    <a:srgbClr val="FF0000"/>
                  </a:solidFill>
                </a:rPr>
                <a:t>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5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99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54316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2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17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1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1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300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1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3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4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5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54314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5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sz="1800">
                  <a:solidFill>
                    <a:srgbClr val="000000"/>
                  </a:solidFill>
                </a:rPr>
                <a:t>dropped (</a:t>
              </a:r>
              <a:r>
                <a:rPr lang="en-US" sz="1800">
                  <a:solidFill>
                    <a:srgbClr val="CC0000"/>
                  </a:solidFill>
                </a:rPr>
                <a:t>loss</a:t>
              </a:r>
              <a:r>
                <a:rPr 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grpSp>
        <p:nvGrpSpPr>
          <p:cNvPr id="54307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54312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3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4308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54310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1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43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D50B7398-C133-462C-A0C3-D637B7882C35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5299" name="Picture 6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Four sources of packet delay</a:t>
            </a:r>
            <a:endParaRPr lang="en-US" sz="4800">
              <a:ea typeface="ＭＳ Ｐゴシック" pitchFamily="34" charset="-128"/>
            </a:endParaRPr>
          </a:p>
        </p:txBody>
      </p:sp>
      <p:sp>
        <p:nvSpPr>
          <p:cNvPr id="5530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d</a:t>
            </a:r>
            <a:r>
              <a:rPr lang="en-US" baseline="-25000">
                <a:solidFill>
                  <a:srgbClr val="CC0000"/>
                </a:solidFill>
                <a:ea typeface="ＭＳ Ｐゴシック" pitchFamily="34" charset="-128"/>
              </a:rPr>
              <a:t>proc</a:t>
            </a: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: nodal processing</a:t>
            </a:r>
            <a:r>
              <a:rPr lang="en-US">
                <a:ea typeface="ＭＳ Ｐゴシック" pitchFamily="34" charset="-128"/>
              </a:rPr>
              <a:t> 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check bit errors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determine output link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typically &lt; msec</a:t>
            </a:r>
          </a:p>
        </p:txBody>
      </p:sp>
      <p:sp>
        <p:nvSpPr>
          <p:cNvPr id="5530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305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5349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5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50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5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06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7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9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0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1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4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5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6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7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8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9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5320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532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2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532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4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5325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6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5327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8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9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5330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331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5341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46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7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8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42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43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4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5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32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800" baseline="-25000">
                <a:solidFill>
                  <a:srgbClr val="CC0000"/>
                </a:solidFill>
                <a:latin typeface="Gill Sans MT" pitchFamily="34" charset="0"/>
              </a:rPr>
              <a:t>queue</a:t>
            </a: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: queueing delay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time waiting at output link for transmission 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depends on congestion level of router</a:t>
            </a:r>
          </a:p>
        </p:txBody>
      </p:sp>
      <p:sp>
        <p:nvSpPr>
          <p:cNvPr id="55333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55334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5339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40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5335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5337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38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7B0D2EF5-CD0D-4AEC-9865-942624D9CCC0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transmission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L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packet length (bits) 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R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link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bandwidth (bps)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i="1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= L/R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718050" y="4449763"/>
            <a:ext cx="41529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propagation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length of physical link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propagation speed in medium (~2x10</a:t>
            </a:r>
            <a:r>
              <a:rPr lang="en-US" sz="2000" baseline="30000">
                <a:solidFill>
                  <a:srgbClr val="000000"/>
                </a:solidFill>
                <a:latin typeface="Gill Sans MT" pitchFamily="34" charset="0"/>
              </a:rPr>
              <a:t>8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m/sec)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/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2255838" y="5600700"/>
            <a:ext cx="2528887" cy="800100"/>
            <a:chOff x="1421" y="3528"/>
            <a:chExt cx="1593" cy="504"/>
          </a:xfrm>
        </p:grpSpPr>
        <p:sp>
          <p:nvSpPr>
            <p:cNvPr id="182333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384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sz="2000">
                  <a:solidFill>
                    <a:srgbClr val="CC0000"/>
                  </a:solidFill>
                </a:rPr>
                <a:t>and </a:t>
              </a:r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very </a:t>
              </a:r>
              <a:r>
                <a:rPr 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</p:grpSp>
      <p:pic>
        <p:nvPicPr>
          <p:cNvPr id="56326" name="Picture 6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Four sources of packet delay</a:t>
            </a:r>
            <a:endParaRPr lang="en-US" sz="48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56328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0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6331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6375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80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1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2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76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77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8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9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32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3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5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6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8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9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0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634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6345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6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7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6348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49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6367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72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3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4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68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69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0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1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50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563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8CF10EB5-5046-4D5B-A914-1E99FA379C48}" type="slidenum">
              <a:rPr lang="en-US" smtClean="0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6352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3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4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55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grpSp>
        <p:nvGrpSpPr>
          <p:cNvPr id="56358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6365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6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59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6363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4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60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6361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2" name="TextBox 1"/>
          <p:cNvSpPr txBox="1">
            <a:spLocks noChangeArrowheads="1"/>
          </p:cNvSpPr>
          <p:nvPr/>
        </p:nvSpPr>
        <p:spPr bwMode="auto">
          <a:xfrm>
            <a:off x="611188" y="6388100"/>
            <a:ext cx="6430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trans vs. prop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What</a:t>
            </a:r>
            <a:r>
              <a:rPr lang="ja-JP" altLang="en-US" sz="3600">
                <a:ea typeface="ＭＳ Ｐゴシック" pitchFamily="34" charset="-128"/>
              </a:rPr>
              <a:t>’</a:t>
            </a:r>
            <a:r>
              <a:rPr lang="en-US" altLang="ja-JP" sz="3600">
                <a:ea typeface="ＭＳ Ｐゴシック" pitchFamily="34" charset="-128"/>
              </a:rPr>
              <a:t>s the Internet?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13316" name="Picture 853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332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2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3673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74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332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8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9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0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1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53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3671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2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4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3669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0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5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3667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8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6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3665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6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3357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5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366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6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5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3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8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61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62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9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0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0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3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0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53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54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1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2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3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4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4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4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4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36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3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3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3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6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6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36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2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2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36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2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36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1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1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7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35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02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05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06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03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4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8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35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94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97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8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95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6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9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35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86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9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0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87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8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0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35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8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1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82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9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0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35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0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73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74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1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2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2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3565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6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3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3563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4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4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3545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354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4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3546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547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75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3376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3377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3378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3379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3380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3513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4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5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6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7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1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43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19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41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2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1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2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39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0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4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2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37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38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6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7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8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9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0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1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2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3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4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35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6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1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3481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2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3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4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5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6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11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7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8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09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0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9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91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07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8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2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93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05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6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4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6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7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8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9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1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2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03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4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2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3458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59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0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61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2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3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4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5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6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7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68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75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6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7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8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9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80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69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0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1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2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3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4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3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3435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36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7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38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9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0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1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2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3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4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45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52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3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4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5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6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7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46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7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8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9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0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1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4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341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13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4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15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6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22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29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0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1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2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3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4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23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4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5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6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7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8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3410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1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8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3387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88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89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390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91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2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3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4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5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6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39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04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5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6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7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8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9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398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9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0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1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2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3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B1119D5-8A66-4301-967F-218925AD2B1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319" name="TextBox 469"/>
          <p:cNvSpPr txBox="1">
            <a:spLocks noChangeArrowheads="1"/>
          </p:cNvSpPr>
          <p:nvPr/>
        </p:nvSpPr>
        <p:spPr bwMode="auto">
          <a:xfrm>
            <a:off x="492125" y="3054350"/>
            <a:ext cx="3540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Interconnected networks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7347" name="Picture 9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itchFamily="34" charset="-128"/>
              </a:rPr>
              <a:t>“</a:t>
            </a:r>
            <a:r>
              <a:rPr lang="en-US" altLang="ja-JP" sz="4000">
                <a:ea typeface="ＭＳ Ｐゴシック" pitchFamily="34" charset="-128"/>
              </a:rPr>
              <a:t>Real</a:t>
            </a:r>
            <a:r>
              <a:rPr lang="ja-JP" altLang="en-US" sz="4000">
                <a:ea typeface="ＭＳ Ｐゴシック" pitchFamily="34" charset="-128"/>
              </a:rPr>
              <a:t>”</a:t>
            </a:r>
            <a:r>
              <a:rPr lang="en-US" altLang="ja-JP" sz="4000">
                <a:ea typeface="ＭＳ Ｐゴシック" pitchFamily="34" charset="-128"/>
              </a:rPr>
              <a:t> Internet delays and routes</a:t>
            </a:r>
            <a:endParaRPr lang="en-US" sz="4000">
              <a:ea typeface="ＭＳ Ｐゴシック" pitchFamily="34" charset="-128"/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what do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real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Internet delay &amp; loss look like? </a:t>
            </a:r>
          </a:p>
          <a:p>
            <a:pPr eaLnBrk="1" hangingPunct="1">
              <a:buSzPct val="75000"/>
            </a:pPr>
            <a:r>
              <a:rPr lang="en-US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 </a:t>
            </a:r>
            <a:r>
              <a:rPr lang="en-US">
                <a:ea typeface="ＭＳ Ｐゴシック" pitchFamily="34" charset="-128"/>
                <a:cs typeface="Courier New" pitchFamily="49" charset="0"/>
              </a:rPr>
              <a:t>program: </a:t>
            </a:r>
            <a:r>
              <a:rPr lang="en-US">
                <a:ea typeface="ＭＳ Ｐゴシック" pitchFamily="34" charset="-128"/>
              </a:rPr>
              <a:t>provides delay measurement from source to router along end-end Internet path towards destination.  For all </a:t>
            </a:r>
            <a:r>
              <a:rPr lang="en-US" i="1">
                <a:ea typeface="ＭＳ Ｐゴシック" pitchFamily="34" charset="-128"/>
              </a:rPr>
              <a:t>i:</a:t>
            </a:r>
          </a:p>
          <a:p>
            <a:pPr lvl="1" eaLnBrk="1" hangingPunct="1"/>
            <a:r>
              <a:rPr lang="en-US"/>
              <a:t>sends three packets that will reach router </a:t>
            </a:r>
            <a:r>
              <a:rPr lang="en-US" i="1"/>
              <a:t>i</a:t>
            </a:r>
            <a:r>
              <a:rPr lang="en-US"/>
              <a:t> on path towards destination</a:t>
            </a:r>
          </a:p>
          <a:p>
            <a:pPr lvl="1" eaLnBrk="1" hangingPunct="1"/>
            <a:r>
              <a:rPr lang="en-US"/>
              <a:t>router </a:t>
            </a:r>
            <a:r>
              <a:rPr lang="en-US" i="1"/>
              <a:t>i</a:t>
            </a:r>
            <a:r>
              <a:rPr lang="en-US"/>
              <a:t> will return packets to sender</a:t>
            </a:r>
          </a:p>
          <a:p>
            <a:pPr lvl="1" eaLnBrk="1" hangingPunct="1"/>
            <a:r>
              <a:rPr lang="en-US"/>
              <a:t>sender times interval between transmission and reply.</a:t>
            </a:r>
            <a:endParaRPr lang="en-US" sz="2800"/>
          </a:p>
        </p:txBody>
      </p:sp>
      <p:sp>
        <p:nvSpPr>
          <p:cNvPr id="57350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57364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5741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5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57415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6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6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5740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10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13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14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11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12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7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573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0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0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0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0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0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8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5739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9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9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94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97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8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95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96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9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573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86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9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0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87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8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70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573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78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1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2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79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9877CE07-E33D-4748-850B-C32EE4D5C947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Packet loss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queue (aka buffer) preceding link in buffer has finite capacity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packet arriving to full queue dropped (aka lost)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58373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8375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grpSp>
        <p:nvGrpSpPr>
          <p:cNvPr id="58376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5840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841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40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841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8377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8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9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0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1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2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3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4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5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8386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8387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58388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9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0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1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2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3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4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5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96" name="Text Box 64"/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sz="1800">
                <a:solidFill>
                  <a:srgbClr val="CC0000"/>
                </a:solidFill>
              </a:rPr>
              <a:t>full buffer is </a:t>
            </a:r>
            <a:r>
              <a:rPr 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58397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58398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8399" name="Picture 4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400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58406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7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401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58404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5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4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C9DA844-E7B3-4ED1-A329-56866AFA9D4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8403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9395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396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59442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3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44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5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6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7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472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3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48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9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470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1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0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1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52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468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9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3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9454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466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7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5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6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7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8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9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60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1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2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3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9464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5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7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59440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41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3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Throughput</a:t>
            </a:r>
          </a:p>
        </p:txBody>
      </p:sp>
      <p:sp>
        <p:nvSpPr>
          <p:cNvPr id="593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>
                <a:ea typeface="ＭＳ Ｐゴシック" pitchFamily="34" charset="-128"/>
              </a:rPr>
              <a:t> rate (bits/time unit) at which bits transferred between sender/receiver</a:t>
            </a:r>
          </a:p>
          <a:p>
            <a:pPr lvl="1" eaLnBrk="1" hangingPunct="1"/>
            <a:r>
              <a:rPr lang="en-US" i="1">
                <a:solidFill>
                  <a:srgbClr val="CC0000"/>
                </a:solidFill>
              </a:rPr>
              <a:t>instantaneous:</a:t>
            </a:r>
            <a:r>
              <a:rPr lang="en-US"/>
              <a:t> rate at given point in time</a:t>
            </a:r>
          </a:p>
          <a:p>
            <a:pPr lvl="1" eaLnBrk="1" hangingPunct="1"/>
            <a:r>
              <a:rPr lang="en-US" i="1">
                <a:solidFill>
                  <a:srgbClr val="CC0000"/>
                </a:solidFill>
              </a:rPr>
              <a:t>average:</a:t>
            </a:r>
            <a:r>
              <a:rPr lang="en-US"/>
              <a:t> rate over longer period of time</a:t>
            </a:r>
          </a:p>
        </p:txBody>
      </p:sp>
      <p:sp>
        <p:nvSpPr>
          <p:cNvPr id="59400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59401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s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2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c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3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4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7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59427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9428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29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0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9431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9432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437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8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9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33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9434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5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6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9408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409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5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9410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1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0"/>
            <a:ext cx="8235950" cy="896938"/>
            <a:chOff x="0" y="3803"/>
            <a:chExt cx="5188" cy="565"/>
          </a:xfrm>
        </p:grpSpPr>
        <p:sp>
          <p:nvSpPr>
            <p:cNvPr id="59416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sz="2000">
                <a:latin typeface="Gill Sans MT" pitchFamily="34" charset="0"/>
              </a:endParaRPr>
            </a:p>
          </p:txBody>
        </p:sp>
        <p:sp>
          <p:nvSpPr>
            <p:cNvPr id="59417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s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  <p:sp>
          <p:nvSpPr>
            <p:cNvPr id="59418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c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</p:grpSp>
      <p:pic>
        <p:nvPicPr>
          <p:cNvPr id="59412" name="Picture 6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3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9414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94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782B0B-E44E-489D-87C2-42F1BE0D47A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0419" name="Picture 208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420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60531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33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6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561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2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7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8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559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0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9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0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41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0557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8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2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543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555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6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4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5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8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0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1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2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553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4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Throughput (more)</a:t>
            </a:r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i="1" baseline="-2500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 &lt; R</a:t>
            </a:r>
            <a:r>
              <a:rPr lang="en-US" i="1" baseline="-25000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i="1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en-US">
                <a:ea typeface="ＭＳ Ｐゴシック" pitchFamily="34" charset="-128"/>
              </a:rPr>
              <a:t>What is average end-end throughput?</a:t>
            </a:r>
          </a:p>
        </p:txBody>
      </p:sp>
      <p:grpSp>
        <p:nvGrpSpPr>
          <p:cNvPr id="60423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529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0424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  R</a:t>
            </a:r>
            <a:r>
              <a:rPr lang="en-US" sz="2800" baseline="-25000"/>
              <a:t>s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0425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0426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7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60521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525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522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</p:grpSp>
      <p:grpSp>
        <p:nvGrpSpPr>
          <p:cNvPr id="60428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60508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09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0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1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0512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13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0518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0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14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0515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6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7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 &gt; 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sz="2800" i="1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en-US" sz="2800">
                <a:latin typeface="Gill Sans MT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60505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 MT" pitchFamily="34" charset="0"/>
              </a:endParaRPr>
            </a:p>
          </p:txBody>
        </p:sp>
        <p:sp>
          <p:nvSpPr>
            <p:cNvPr id="60506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>
                  <a:latin typeface="Gill Sans MT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60507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i="1">
                  <a:solidFill>
                    <a:srgbClr val="CC0000"/>
                  </a:solidFill>
                  <a:latin typeface="Gill Sans MT" pitchFamily="34" charset="0"/>
                </a:rPr>
                <a:t>bottleneck link</a:t>
              </a:r>
            </a:p>
          </p:txBody>
        </p:sp>
      </p:grpSp>
      <p:sp>
        <p:nvSpPr>
          <p:cNvPr id="60431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32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60503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504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0433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60436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60471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2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3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4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5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6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0501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2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7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8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0499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0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9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0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81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0497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8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2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0483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0495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6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4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5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6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7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8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9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0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1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2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0493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4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37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438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60458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9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0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1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60462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63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046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9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70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464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046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6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7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0439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440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6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1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grpSp>
          <p:nvGrpSpPr>
            <p:cNvPr id="60442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2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3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  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sp>
          <p:nvSpPr>
            <p:cNvPr id="60444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5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60446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60448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449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447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6BA9BE0-DE95-4768-AF37-94746A08107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Throughput: Internet scenario</a:t>
            </a:r>
          </a:p>
        </p:txBody>
      </p:sp>
      <p:sp>
        <p:nvSpPr>
          <p:cNvPr id="61444" name="Text Box 44"/>
          <p:cNvSpPr txBox="1">
            <a:spLocks noChangeArrowheads="1"/>
          </p:cNvSpPr>
          <p:nvPr/>
        </p:nvSpPr>
        <p:spPr bwMode="auto">
          <a:xfrm>
            <a:off x="4384675" y="5672138"/>
            <a:ext cx="4464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10 connections (fairly) share backbone bottleneck link R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1445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1313"/>
            <a:ext cx="3597275" cy="4114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per-connection end-end throughput: min(R</a:t>
            </a:r>
            <a:r>
              <a:rPr lang="en-US" baseline="-25000">
                <a:ea typeface="ＭＳ Ｐゴシック" pitchFamily="34" charset="-128"/>
              </a:rPr>
              <a:t>c</a:t>
            </a:r>
            <a:r>
              <a:rPr lang="en-US">
                <a:ea typeface="ＭＳ Ｐゴシック" pitchFamily="34" charset="-128"/>
              </a:rPr>
              <a:t>,R</a:t>
            </a:r>
            <a:r>
              <a:rPr lang="en-US" baseline="-25000">
                <a:ea typeface="ＭＳ Ｐゴシック" pitchFamily="34" charset="-128"/>
              </a:rPr>
              <a:t>s</a:t>
            </a:r>
            <a:r>
              <a:rPr lang="en-US">
                <a:ea typeface="ＭＳ Ｐゴシック" pitchFamily="34" charset="-128"/>
              </a:rPr>
              <a:t>,R/10)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in practice: R</a:t>
            </a:r>
            <a:r>
              <a:rPr lang="en-US" baseline="-25000">
                <a:ea typeface="ＭＳ Ｐゴシック" pitchFamily="34" charset="-128"/>
              </a:rPr>
              <a:t>c</a:t>
            </a:r>
            <a:r>
              <a:rPr lang="en-US">
                <a:ea typeface="ＭＳ Ｐゴシック" pitchFamily="34" charset="-128"/>
              </a:rPr>
              <a:t> or R</a:t>
            </a:r>
            <a:r>
              <a:rPr lang="en-US" baseline="-25000">
                <a:ea typeface="ＭＳ Ｐゴシック" pitchFamily="34" charset="-128"/>
              </a:rPr>
              <a:t>s</a:t>
            </a:r>
            <a:r>
              <a:rPr lang="en-US">
                <a:ea typeface="ＭＳ Ｐゴシック" pitchFamily="34" charset="-128"/>
              </a:rPr>
              <a:t> is often bottleneck</a:t>
            </a:r>
          </a:p>
        </p:txBody>
      </p:sp>
      <p:sp>
        <p:nvSpPr>
          <p:cNvPr id="614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E72E51B-C471-46C0-8826-0045B3C7F395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61447" name="Group 161"/>
          <p:cNvGrpSpPr>
            <a:grpSpLocks/>
          </p:cNvGrpSpPr>
          <p:nvPr/>
        </p:nvGrpSpPr>
        <p:grpSpPr bwMode="auto">
          <a:xfrm>
            <a:off x="4237038" y="1444625"/>
            <a:ext cx="4718050" cy="4246563"/>
            <a:chOff x="4237038" y="1444625"/>
            <a:chExt cx="4718050" cy="4246563"/>
          </a:xfrm>
        </p:grpSpPr>
        <p:sp>
          <p:nvSpPr>
            <p:cNvPr id="61448" name="Freeform 296"/>
            <p:cNvSpPr>
              <a:spLocks/>
            </p:cNvSpPr>
            <p:nvPr/>
          </p:nvSpPr>
          <p:spPr bwMode="auto">
            <a:xfrm>
              <a:off x="4883150" y="2720975"/>
              <a:ext cx="3127375" cy="1498600"/>
            </a:xfrm>
            <a:custGeom>
              <a:avLst/>
              <a:gdLst>
                <a:gd name="T0" fmla="*/ 2147483647 w 1877"/>
                <a:gd name="T1" fmla="*/ 2147483647 h 917"/>
                <a:gd name="T2" fmla="*/ 2147483647 w 1877"/>
                <a:gd name="T3" fmla="*/ 2147483647 h 917"/>
                <a:gd name="T4" fmla="*/ 2147483647 w 1877"/>
                <a:gd name="T5" fmla="*/ 2147483647 h 917"/>
                <a:gd name="T6" fmla="*/ 2147483647 w 1877"/>
                <a:gd name="T7" fmla="*/ 2147483647 h 917"/>
                <a:gd name="T8" fmla="*/ 2147483647 w 1877"/>
                <a:gd name="T9" fmla="*/ 2147483647 h 917"/>
                <a:gd name="T10" fmla="*/ 2147483647 w 1877"/>
                <a:gd name="T11" fmla="*/ 2147483647 h 917"/>
                <a:gd name="T12" fmla="*/ 2147483647 w 1877"/>
                <a:gd name="T13" fmla="*/ 2147483647 h 917"/>
                <a:gd name="T14" fmla="*/ 2147483647 w 1877"/>
                <a:gd name="T15" fmla="*/ 2147483647 h 917"/>
                <a:gd name="T16" fmla="*/ 2147483647 w 1877"/>
                <a:gd name="T17" fmla="*/ 2147483647 h 917"/>
                <a:gd name="T18" fmla="*/ 2147483647 w 1877"/>
                <a:gd name="T19" fmla="*/ 2147483647 h 917"/>
                <a:gd name="T20" fmla="*/ 2147483647 w 1877"/>
                <a:gd name="T21" fmla="*/ 2147483647 h 917"/>
                <a:gd name="T22" fmla="*/ 2147483647 w 1877"/>
                <a:gd name="T23" fmla="*/ 2147483647 h 917"/>
                <a:gd name="T24" fmla="*/ 2147483647 w 1877"/>
                <a:gd name="T25" fmla="*/ 2147483647 h 917"/>
                <a:gd name="T26" fmla="*/ 2147483647 w 1877"/>
                <a:gd name="T27" fmla="*/ 2147483647 h 917"/>
                <a:gd name="T28" fmla="*/ 2147483647 w 1877"/>
                <a:gd name="T29" fmla="*/ 2147483647 h 917"/>
                <a:gd name="T30" fmla="*/ 2147483647 w 1877"/>
                <a:gd name="T31" fmla="*/ 2147483647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49" name="Text Box 35"/>
            <p:cNvSpPr txBox="1">
              <a:spLocks noChangeArrowheads="1"/>
            </p:cNvSpPr>
            <p:nvPr/>
          </p:nvSpPr>
          <p:spPr bwMode="auto">
            <a:xfrm>
              <a:off x="4746625" y="2344738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257064" name="Oval 40"/>
            <p:cNvSpPr>
              <a:spLocks noChangeArrowheads="1"/>
            </p:cNvSpPr>
            <p:nvPr/>
          </p:nvSpPr>
          <p:spPr bwMode="auto">
            <a:xfrm rot="5400000">
              <a:off x="6611144" y="3772694"/>
              <a:ext cx="50800" cy="52546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65" name="Rectangle 41"/>
            <p:cNvSpPr>
              <a:spLocks noChangeArrowheads="1"/>
            </p:cNvSpPr>
            <p:nvPr/>
          </p:nvSpPr>
          <p:spPr bwMode="auto">
            <a:xfrm rot="5400000">
              <a:off x="6144419" y="3278982"/>
              <a:ext cx="984250" cy="52546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2" name="Oval 42"/>
            <p:cNvSpPr>
              <a:spLocks noChangeArrowheads="1"/>
            </p:cNvSpPr>
            <p:nvPr/>
          </p:nvSpPr>
          <p:spPr bwMode="auto">
            <a:xfrm rot="5400000">
              <a:off x="6615113" y="2794000"/>
              <a:ext cx="52387" cy="5254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67" name="Rectangle 43"/>
            <p:cNvSpPr>
              <a:spLocks noChangeArrowheads="1"/>
            </p:cNvSpPr>
            <p:nvPr/>
          </p:nvSpPr>
          <p:spPr bwMode="auto">
            <a:xfrm rot="5400000">
              <a:off x="6615113" y="3765550"/>
              <a:ext cx="31750" cy="5111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5" name="Oval 31"/>
            <p:cNvSpPr>
              <a:spLocks noChangeArrowheads="1"/>
            </p:cNvSpPr>
            <p:nvPr/>
          </p:nvSpPr>
          <p:spPr bwMode="auto">
            <a:xfrm rot="1792560">
              <a:off x="5621338" y="2668588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6" name="Rectangle 32"/>
            <p:cNvSpPr>
              <a:spLocks noChangeArrowheads="1"/>
            </p:cNvSpPr>
            <p:nvPr/>
          </p:nvSpPr>
          <p:spPr bwMode="auto">
            <a:xfrm rot="1792560">
              <a:off x="4956175" y="2465388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6" name="Oval 33"/>
            <p:cNvSpPr>
              <a:spLocks noChangeArrowheads="1"/>
            </p:cNvSpPr>
            <p:nvPr/>
          </p:nvSpPr>
          <p:spPr bwMode="auto">
            <a:xfrm rot="1792560">
              <a:off x="4991100" y="22653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58" name="Rectangle 34"/>
            <p:cNvSpPr>
              <a:spLocks noChangeArrowheads="1"/>
            </p:cNvSpPr>
            <p:nvPr/>
          </p:nvSpPr>
          <p:spPr bwMode="auto">
            <a:xfrm rot="1792560">
              <a:off x="5618163" y="2665413"/>
              <a:ext cx="23812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8" name="Line 456"/>
            <p:cNvSpPr>
              <a:spLocks noChangeShapeType="1"/>
            </p:cNvSpPr>
            <p:nvPr/>
          </p:nvSpPr>
          <p:spPr bwMode="auto">
            <a:xfrm rot="1792560">
              <a:off x="4827588" y="2536825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493" name="Oval 469"/>
            <p:cNvSpPr>
              <a:spLocks noChangeArrowheads="1"/>
            </p:cNvSpPr>
            <p:nvPr/>
          </p:nvSpPr>
          <p:spPr bwMode="auto">
            <a:xfrm rot="2768172">
              <a:off x="6130925" y="2671763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494" name="Rectangle 470"/>
            <p:cNvSpPr>
              <a:spLocks noChangeArrowheads="1"/>
            </p:cNvSpPr>
            <p:nvPr/>
          </p:nvSpPr>
          <p:spPr bwMode="auto">
            <a:xfrm rot="2768172">
              <a:off x="5409407" y="2339181"/>
              <a:ext cx="915988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1" name="Oval 471"/>
            <p:cNvSpPr>
              <a:spLocks noChangeArrowheads="1"/>
            </p:cNvSpPr>
            <p:nvPr/>
          </p:nvSpPr>
          <p:spPr bwMode="auto">
            <a:xfrm rot="2768172">
              <a:off x="5561013" y="201295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496" name="Rectangle 472"/>
            <p:cNvSpPr>
              <a:spLocks noChangeArrowheads="1"/>
            </p:cNvSpPr>
            <p:nvPr/>
          </p:nvSpPr>
          <p:spPr bwMode="auto">
            <a:xfrm rot="2768172">
              <a:off x="6130925" y="2663825"/>
              <a:ext cx="30163" cy="13811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3" name="Line 473"/>
            <p:cNvSpPr>
              <a:spLocks noChangeShapeType="1"/>
            </p:cNvSpPr>
            <p:nvPr/>
          </p:nvSpPr>
          <p:spPr bwMode="auto">
            <a:xfrm rot="2768172">
              <a:off x="5253037" y="2395538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0" name="Oval 476"/>
            <p:cNvSpPr>
              <a:spLocks noChangeArrowheads="1"/>
            </p:cNvSpPr>
            <p:nvPr/>
          </p:nvSpPr>
          <p:spPr bwMode="auto">
            <a:xfrm rot="19807440" flipH="1">
              <a:off x="5084763" y="4521200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1" name="Rectangle 477"/>
            <p:cNvSpPr>
              <a:spLocks noChangeArrowheads="1"/>
            </p:cNvSpPr>
            <p:nvPr/>
          </p:nvSpPr>
          <p:spPr bwMode="auto">
            <a:xfrm rot="19807440" flipH="1">
              <a:off x="5057775" y="4318000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6" name="Oval 478"/>
            <p:cNvSpPr>
              <a:spLocks noChangeArrowheads="1"/>
            </p:cNvSpPr>
            <p:nvPr/>
          </p:nvSpPr>
          <p:spPr bwMode="auto">
            <a:xfrm rot="19807440" flipH="1">
              <a:off x="5716588" y="4117975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03" name="Rectangle 479"/>
            <p:cNvSpPr>
              <a:spLocks noChangeArrowheads="1"/>
            </p:cNvSpPr>
            <p:nvPr/>
          </p:nvSpPr>
          <p:spPr bwMode="auto">
            <a:xfrm rot="19807440" flipH="1">
              <a:off x="5100638" y="4518025"/>
              <a:ext cx="23812" cy="15398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8" name="Line 480"/>
            <p:cNvSpPr>
              <a:spLocks noChangeShapeType="1"/>
            </p:cNvSpPr>
            <p:nvPr/>
          </p:nvSpPr>
          <p:spPr bwMode="auto">
            <a:xfrm rot="19807440" flipH="1">
              <a:off x="4962525" y="4389438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7" name="Oval 483"/>
            <p:cNvSpPr>
              <a:spLocks noChangeArrowheads="1"/>
            </p:cNvSpPr>
            <p:nvPr/>
          </p:nvSpPr>
          <p:spPr bwMode="auto">
            <a:xfrm rot="18831828" flipV="1">
              <a:off x="6338888" y="4294188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8" name="Rectangle 484"/>
            <p:cNvSpPr>
              <a:spLocks noChangeArrowheads="1"/>
            </p:cNvSpPr>
            <p:nvPr/>
          </p:nvSpPr>
          <p:spPr bwMode="auto">
            <a:xfrm rot="18831828" flipV="1">
              <a:off x="5616575" y="4625975"/>
              <a:ext cx="917575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1" name="Oval 485"/>
            <p:cNvSpPr>
              <a:spLocks noChangeArrowheads="1"/>
            </p:cNvSpPr>
            <p:nvPr/>
          </p:nvSpPr>
          <p:spPr bwMode="auto">
            <a:xfrm rot="18831828" flipV="1">
              <a:off x="5770563" y="495300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10" name="Rectangle 486"/>
            <p:cNvSpPr>
              <a:spLocks noChangeArrowheads="1"/>
            </p:cNvSpPr>
            <p:nvPr/>
          </p:nvSpPr>
          <p:spPr bwMode="auto">
            <a:xfrm rot="18831828" flipV="1">
              <a:off x="6338888" y="4303713"/>
              <a:ext cx="30162" cy="13811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3" name="Line 487"/>
            <p:cNvSpPr>
              <a:spLocks noChangeShapeType="1"/>
            </p:cNvSpPr>
            <p:nvPr/>
          </p:nvSpPr>
          <p:spPr bwMode="auto">
            <a:xfrm rot="18831828" flipV="1">
              <a:off x="5461000" y="4711701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24" name="Oval 500"/>
            <p:cNvSpPr>
              <a:spLocks noChangeArrowheads="1"/>
            </p:cNvSpPr>
            <p:nvPr/>
          </p:nvSpPr>
          <p:spPr bwMode="auto">
            <a:xfrm rot="19807440" flipH="1">
              <a:off x="7291388" y="2640013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25" name="Rectangle 501"/>
            <p:cNvSpPr>
              <a:spLocks noChangeArrowheads="1"/>
            </p:cNvSpPr>
            <p:nvPr/>
          </p:nvSpPr>
          <p:spPr bwMode="auto">
            <a:xfrm rot="19807440" flipH="1">
              <a:off x="7264400" y="2436813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6" name="Oval 502"/>
            <p:cNvSpPr>
              <a:spLocks noChangeArrowheads="1"/>
            </p:cNvSpPr>
            <p:nvPr/>
          </p:nvSpPr>
          <p:spPr bwMode="auto">
            <a:xfrm rot="19807440" flipH="1">
              <a:off x="7923213" y="2236788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27" name="Rectangle 503"/>
            <p:cNvSpPr>
              <a:spLocks noChangeArrowheads="1"/>
            </p:cNvSpPr>
            <p:nvPr/>
          </p:nvSpPr>
          <p:spPr bwMode="auto">
            <a:xfrm rot="19807440" flipH="1">
              <a:off x="7307263" y="2636838"/>
              <a:ext cx="25400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8" name="Line 504"/>
            <p:cNvSpPr>
              <a:spLocks noChangeShapeType="1"/>
            </p:cNvSpPr>
            <p:nvPr/>
          </p:nvSpPr>
          <p:spPr bwMode="auto">
            <a:xfrm rot="19807440" flipH="1">
              <a:off x="7169150" y="2508250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31" name="Oval 507"/>
            <p:cNvSpPr>
              <a:spLocks noChangeArrowheads="1"/>
            </p:cNvSpPr>
            <p:nvPr/>
          </p:nvSpPr>
          <p:spPr bwMode="auto">
            <a:xfrm rot="1792560">
              <a:off x="8048625" y="4600575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32" name="Rectangle 508"/>
            <p:cNvSpPr>
              <a:spLocks noChangeArrowheads="1"/>
            </p:cNvSpPr>
            <p:nvPr/>
          </p:nvSpPr>
          <p:spPr bwMode="auto">
            <a:xfrm rot="1792560">
              <a:off x="7381875" y="4395788"/>
              <a:ext cx="731838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1" name="Oval 509"/>
            <p:cNvSpPr>
              <a:spLocks noChangeArrowheads="1"/>
            </p:cNvSpPr>
            <p:nvPr/>
          </p:nvSpPr>
          <p:spPr bwMode="auto">
            <a:xfrm rot="1792560">
              <a:off x="7416800" y="41957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34" name="Rectangle 510"/>
            <p:cNvSpPr>
              <a:spLocks noChangeArrowheads="1"/>
            </p:cNvSpPr>
            <p:nvPr/>
          </p:nvSpPr>
          <p:spPr bwMode="auto">
            <a:xfrm rot="1792560">
              <a:off x="8043863" y="4597400"/>
              <a:ext cx="25400" cy="15240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3" name="Line 511"/>
            <p:cNvSpPr>
              <a:spLocks noChangeShapeType="1"/>
            </p:cNvSpPr>
            <p:nvPr/>
          </p:nvSpPr>
          <p:spPr bwMode="auto">
            <a:xfrm rot="1792560">
              <a:off x="7243763" y="4495800"/>
              <a:ext cx="1062037" cy="127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4" name="Text Box 513"/>
            <p:cNvSpPr txBox="1">
              <a:spLocks noChangeArrowheads="1"/>
            </p:cNvSpPr>
            <p:nvPr/>
          </p:nvSpPr>
          <p:spPr bwMode="auto">
            <a:xfrm>
              <a:off x="5716588" y="1903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5" name="Text Box 514"/>
            <p:cNvSpPr txBox="1">
              <a:spLocks noChangeArrowheads="1"/>
            </p:cNvSpPr>
            <p:nvPr/>
          </p:nvSpPr>
          <p:spPr bwMode="auto">
            <a:xfrm>
              <a:off x="7543800" y="2411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6" name="Freeform 515"/>
            <p:cNvSpPr>
              <a:spLocks/>
            </p:cNvSpPr>
            <p:nvPr/>
          </p:nvSpPr>
          <p:spPr bwMode="auto">
            <a:xfrm>
              <a:off x="5710238" y="2771775"/>
              <a:ext cx="800100" cy="1381125"/>
            </a:xfrm>
            <a:custGeom>
              <a:avLst/>
              <a:gdLst>
                <a:gd name="T0" fmla="*/ 0 w 504"/>
                <a:gd name="T1" fmla="*/ 0 h 870"/>
                <a:gd name="T2" fmla="*/ 2147483647 w 504"/>
                <a:gd name="T3" fmla="*/ 2147483647 h 870"/>
                <a:gd name="T4" fmla="*/ 2147483647 w 504"/>
                <a:gd name="T5" fmla="*/ 2147483647 h 870"/>
                <a:gd name="T6" fmla="*/ 2147483647 w 504"/>
                <a:gd name="T7" fmla="*/ 2147483647 h 870"/>
                <a:gd name="T8" fmla="*/ 2147483647 w 504"/>
                <a:gd name="T9" fmla="*/ 2147483647 h 870"/>
                <a:gd name="T10" fmla="*/ 2147483647 w 504"/>
                <a:gd name="T11" fmla="*/ 2147483647 h 870"/>
                <a:gd name="T12" fmla="*/ 2147483647 w 504"/>
                <a:gd name="T13" fmla="*/ 2147483647 h 870"/>
                <a:gd name="T14" fmla="*/ 2147483647 w 504"/>
                <a:gd name="T15" fmla="*/ 2147483647 h 870"/>
                <a:gd name="T16" fmla="*/ 2147483647 w 504"/>
                <a:gd name="T17" fmla="*/ 2147483647 h 870"/>
                <a:gd name="T18" fmla="*/ 2147483647 w 504"/>
                <a:gd name="T19" fmla="*/ 2147483647 h 8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4"/>
                <a:gd name="T31" fmla="*/ 0 h 870"/>
                <a:gd name="T32" fmla="*/ 504 w 504"/>
                <a:gd name="T33" fmla="*/ 870 h 8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4" h="870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7" name="Text Box 516"/>
            <p:cNvSpPr txBox="1">
              <a:spLocks noChangeArrowheads="1"/>
            </p:cNvSpPr>
            <p:nvPr/>
          </p:nvSpPr>
          <p:spPr bwMode="auto">
            <a:xfrm>
              <a:off x="4724400" y="39608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88" name="Freeform 517"/>
            <p:cNvSpPr>
              <a:spLocks/>
            </p:cNvSpPr>
            <p:nvPr/>
          </p:nvSpPr>
          <p:spPr bwMode="auto">
            <a:xfrm>
              <a:off x="6173788" y="2749550"/>
              <a:ext cx="431800" cy="1570038"/>
            </a:xfrm>
            <a:custGeom>
              <a:avLst/>
              <a:gdLst>
                <a:gd name="T0" fmla="*/ 0 w 272"/>
                <a:gd name="T1" fmla="*/ 0 h 989"/>
                <a:gd name="T2" fmla="*/ 2147483647 w 272"/>
                <a:gd name="T3" fmla="*/ 2147483647 h 989"/>
                <a:gd name="T4" fmla="*/ 2147483647 w 272"/>
                <a:gd name="T5" fmla="*/ 2147483647 h 989"/>
                <a:gd name="T6" fmla="*/ 2147483647 w 272"/>
                <a:gd name="T7" fmla="*/ 2147483647 h 989"/>
                <a:gd name="T8" fmla="*/ 2147483647 w 272"/>
                <a:gd name="T9" fmla="*/ 2147483647 h 989"/>
                <a:gd name="T10" fmla="*/ 2147483647 w 272"/>
                <a:gd name="T11" fmla="*/ 2147483647 h 989"/>
                <a:gd name="T12" fmla="*/ 2147483647 w 272"/>
                <a:gd name="T13" fmla="*/ 2147483647 h 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2"/>
                <a:gd name="T22" fmla="*/ 0 h 989"/>
                <a:gd name="T23" fmla="*/ 272 w 272"/>
                <a:gd name="T24" fmla="*/ 989 h 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2" h="989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9" name="Freeform 518"/>
            <p:cNvSpPr>
              <a:spLocks/>
            </p:cNvSpPr>
            <p:nvPr/>
          </p:nvSpPr>
          <p:spPr bwMode="auto">
            <a:xfrm>
              <a:off x="6757988" y="2733675"/>
              <a:ext cx="638175" cy="1538288"/>
            </a:xfrm>
            <a:custGeom>
              <a:avLst/>
              <a:gdLst>
                <a:gd name="T0" fmla="*/ 2147483647 w 402"/>
                <a:gd name="T1" fmla="*/ 0 h 969"/>
                <a:gd name="T2" fmla="*/ 2147483647 w 402"/>
                <a:gd name="T3" fmla="*/ 2147483647 h 969"/>
                <a:gd name="T4" fmla="*/ 2147483647 w 402"/>
                <a:gd name="T5" fmla="*/ 2147483647 h 969"/>
                <a:gd name="T6" fmla="*/ 2147483647 w 402"/>
                <a:gd name="T7" fmla="*/ 2147483647 h 969"/>
                <a:gd name="T8" fmla="*/ 2147483647 w 402"/>
                <a:gd name="T9" fmla="*/ 2147483647 h 969"/>
                <a:gd name="T10" fmla="*/ 2147483647 w 402"/>
                <a:gd name="T11" fmla="*/ 2147483647 h 969"/>
                <a:gd name="T12" fmla="*/ 2147483647 w 402"/>
                <a:gd name="T13" fmla="*/ 2147483647 h 969"/>
                <a:gd name="T14" fmla="*/ 2147483647 w 402"/>
                <a:gd name="T15" fmla="*/ 2147483647 h 969"/>
                <a:gd name="T16" fmla="*/ 2147483647 w 402"/>
                <a:gd name="T17" fmla="*/ 2147483647 h 9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2"/>
                <a:gd name="T28" fmla="*/ 0 h 969"/>
                <a:gd name="T29" fmla="*/ 402 w 402"/>
                <a:gd name="T30" fmla="*/ 969 h 9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2" h="969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90" name="Text Box 519"/>
            <p:cNvSpPr txBox="1">
              <a:spLocks noChangeArrowheads="1"/>
            </p:cNvSpPr>
            <p:nvPr/>
          </p:nvSpPr>
          <p:spPr bwMode="auto">
            <a:xfrm>
              <a:off x="5983288" y="4498975"/>
              <a:ext cx="676275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1" name="Text Box 520"/>
            <p:cNvSpPr txBox="1">
              <a:spLocks noChangeArrowheads="1"/>
            </p:cNvSpPr>
            <p:nvPr/>
          </p:nvSpPr>
          <p:spPr bwMode="auto">
            <a:xfrm>
              <a:off x="7670800" y="39862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2" name="Text Box 521"/>
            <p:cNvSpPr txBox="1">
              <a:spLocks noChangeArrowheads="1"/>
            </p:cNvSpPr>
            <p:nvPr/>
          </p:nvSpPr>
          <p:spPr bwMode="auto">
            <a:xfrm>
              <a:off x="6699250" y="3357563"/>
              <a:ext cx="6762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</a:p>
          </p:txBody>
        </p:sp>
        <p:grpSp>
          <p:nvGrpSpPr>
            <p:cNvPr id="61493" name="Group 81"/>
            <p:cNvGrpSpPr>
              <a:grpSpLocks/>
            </p:cNvGrpSpPr>
            <p:nvPr/>
          </p:nvGrpSpPr>
          <p:grpSpPr bwMode="auto">
            <a:xfrm>
              <a:off x="4576763" y="1784350"/>
              <a:ext cx="352425" cy="660400"/>
              <a:chOff x="4140" y="429"/>
              <a:chExt cx="1425" cy="2396"/>
            </a:xfrm>
          </p:grpSpPr>
          <p:sp>
            <p:nvSpPr>
              <p:cNvPr id="61571" name="Freeform 8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2" name="Rectangle 83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73" name="Freeform 8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4" name="Freeform 8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5" name="Rectangle 86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6" name="Group 8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601" name="AutoShape 88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2" name="AutoShape 89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7" name="Rectangle 90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8" name="Group 9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99" name="AutoShape 92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0" name="AutoShape 9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9" name="Rectangle 94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0" name="Rectangle 95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81" name="Group 9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97" name="AutoShape 9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8" name="AutoShape 98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2" name="Freeform 9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83" name="Group 10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95" name="AutoShape 101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6" name="AutoShape 102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4" name="Rectangle 103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5" name="Freeform 10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6" name="Freeform 10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7" name="Oval 106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8" name="Freeform 10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9" name="AutoShape 10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0" name="AutoShape 109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1" name="Oval 110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2" name="Oval 111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93" name="Oval 112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4" name="Rectangle 113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4" name="Group 114"/>
            <p:cNvGrpSpPr>
              <a:grpSpLocks/>
            </p:cNvGrpSpPr>
            <p:nvPr/>
          </p:nvGrpSpPr>
          <p:grpSpPr bwMode="auto">
            <a:xfrm>
              <a:off x="5151438" y="1444625"/>
              <a:ext cx="352425" cy="660400"/>
              <a:chOff x="4140" y="429"/>
              <a:chExt cx="1425" cy="2396"/>
            </a:xfrm>
          </p:grpSpPr>
          <p:sp>
            <p:nvSpPr>
              <p:cNvPr id="61539" name="Freeform 11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0" name="Rectangle 116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1" name="Freeform 11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2" name="Freeform 11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3" name="Rectangle 119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4" name="Group 12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69" name="AutoShape 121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70" name="AutoShape 122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5" name="Rectangle 123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6" name="Group 12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67" name="AutoShape 125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8" name="AutoShape 12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7" name="Rectangle 127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8" name="Rectangle 128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9" name="Group 12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65" name="AutoShape 13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6" name="AutoShape 131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0" name="Freeform 13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51" name="Group 13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63" name="AutoShape 134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4" name="AutoShape 135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2" name="Rectangle 136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3" name="Freeform 13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4" name="Freeform 13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5" name="Oval 139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6" name="Freeform 14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7" name="AutoShape 14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8" name="AutoShape 142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9" name="Oval 143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0" name="Oval 144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61" name="Oval 145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2" name="Rectangle 146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5" name="Group 147"/>
            <p:cNvGrpSpPr>
              <a:grpSpLocks/>
            </p:cNvGrpSpPr>
            <p:nvPr/>
          </p:nvGrpSpPr>
          <p:grpSpPr bwMode="auto">
            <a:xfrm>
              <a:off x="8002588" y="1700213"/>
              <a:ext cx="352425" cy="660400"/>
              <a:chOff x="4140" y="429"/>
              <a:chExt cx="1425" cy="2396"/>
            </a:xfrm>
          </p:grpSpPr>
          <p:sp>
            <p:nvSpPr>
              <p:cNvPr id="61507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8" name="Rectangle 149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09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0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1" name="Rectangle 152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2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37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8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3" name="Rectangle 156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4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35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6" name="AutoShape 159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5" name="Rectangle 160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16" name="Rectangle 161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7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33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4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8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19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31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2" name="AutoShape 168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20" name="Rectangle 169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1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2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3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4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5" name="AutoShape 17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6" name="AutoShape 175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7" name="Oval 176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8" name="Oval 177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29" name="Oval 178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30" name="Rectangle 179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6" name="Group 180"/>
            <p:cNvGrpSpPr>
              <a:grpSpLocks/>
            </p:cNvGrpSpPr>
            <p:nvPr/>
          </p:nvGrpSpPr>
          <p:grpSpPr bwMode="auto">
            <a:xfrm flipH="1">
              <a:off x="8151813" y="4489450"/>
              <a:ext cx="803275" cy="771525"/>
              <a:chOff x="-44" y="1473"/>
              <a:chExt cx="981" cy="1105"/>
            </a:xfrm>
          </p:grpSpPr>
          <p:pic>
            <p:nvPicPr>
              <p:cNvPr id="61505" name="Picture 18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6" name="Freeform 18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7" name="Group 183"/>
            <p:cNvGrpSpPr>
              <a:grpSpLocks/>
            </p:cNvGrpSpPr>
            <p:nvPr/>
          </p:nvGrpSpPr>
          <p:grpSpPr bwMode="auto">
            <a:xfrm>
              <a:off x="4237038" y="4470400"/>
              <a:ext cx="803275" cy="771525"/>
              <a:chOff x="-44" y="1473"/>
              <a:chExt cx="981" cy="1105"/>
            </a:xfrm>
          </p:grpSpPr>
          <p:pic>
            <p:nvPicPr>
              <p:cNvPr id="61503" name="Picture 1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4" name="Freeform 18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8" name="Group 186"/>
            <p:cNvGrpSpPr>
              <a:grpSpLocks/>
            </p:cNvGrpSpPr>
            <p:nvPr/>
          </p:nvGrpSpPr>
          <p:grpSpPr bwMode="auto">
            <a:xfrm>
              <a:off x="4859338" y="4919663"/>
              <a:ext cx="803275" cy="771525"/>
              <a:chOff x="-44" y="1473"/>
              <a:chExt cx="981" cy="1105"/>
            </a:xfrm>
          </p:grpSpPr>
          <p:pic>
            <p:nvPicPr>
              <p:cNvPr id="61501" name="Picture 1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2" name="Freeform 18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1499" name="TextBox 159"/>
            <p:cNvSpPr txBox="1">
              <a:spLocks noChangeArrowheads="1"/>
            </p:cNvSpPr>
            <p:nvPr/>
          </p:nvSpPr>
          <p:spPr bwMode="auto">
            <a:xfrm>
              <a:off x="6427960" y="1611517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  <p:sp>
          <p:nvSpPr>
            <p:cNvPr id="61500" name="TextBox 160"/>
            <p:cNvSpPr txBox="1">
              <a:spLocks noChangeArrowheads="1"/>
            </p:cNvSpPr>
            <p:nvPr/>
          </p:nvSpPr>
          <p:spPr bwMode="auto">
            <a:xfrm>
              <a:off x="6716162" y="4959790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246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624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C761F31-7B6E-4B3B-953C-9891BC5127C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3491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Protocol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layers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en-US" sz="2800"/>
              <a:t>hosts</a:t>
            </a:r>
          </a:p>
          <a:p>
            <a:pPr lvl="1" eaLnBrk="1" hangingPunct="1"/>
            <a:r>
              <a:rPr lang="en-US" sz="2800"/>
              <a:t>routers</a:t>
            </a:r>
          </a:p>
          <a:p>
            <a:pPr lvl="1" eaLnBrk="1" hangingPunct="1"/>
            <a:r>
              <a:rPr lang="en-US" sz="2800"/>
              <a:t>links of various media</a:t>
            </a:r>
          </a:p>
          <a:p>
            <a:pPr lvl="1" eaLnBrk="1" hangingPunct="1"/>
            <a:r>
              <a:rPr lang="en-US" sz="2800"/>
              <a:t>applications</a:t>
            </a:r>
          </a:p>
          <a:p>
            <a:pPr lvl="1" eaLnBrk="1" hangingPunct="1"/>
            <a:r>
              <a:rPr lang="en-US" sz="2800"/>
              <a:t>hardware, software</a:t>
            </a:r>
          </a:p>
          <a:p>
            <a:pPr lvl="1" eaLnBrk="1" hangingPunct="1"/>
            <a:r>
              <a:rPr lang="en-US" sz="2800"/>
              <a:t>protocols</a:t>
            </a:r>
          </a:p>
        </p:txBody>
      </p:sp>
      <p:sp>
        <p:nvSpPr>
          <p:cNvPr id="6349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Question:</a:t>
            </a:r>
            <a:r>
              <a:rPr lang="en-US" sz="2400" u="sng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>
                <a:ea typeface="ＭＳ Ｐゴシック" pitchFamily="34" charset="-128"/>
              </a:rPr>
              <a:t>is there any hope of </a:t>
            </a:r>
            <a:r>
              <a:rPr lang="en-US" i="1">
                <a:ea typeface="ＭＳ Ｐゴシック" pitchFamily="34" charset="-128"/>
              </a:rPr>
              <a:t>organizing</a:t>
            </a:r>
            <a:r>
              <a:rPr lang="en-US">
                <a:ea typeface="ＭＳ Ｐゴシック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634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C36FB00-AD6E-413E-845D-B72C319613E2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4515" name="Picture 1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Internet protocol stack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>
                <a:ea typeface="ＭＳ Ｐゴシック" pitchFamily="34" charset="-128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>
                <a:ea typeface="ＭＳ Ｐゴシック" pitchFamily="34" charset="-128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>
                <a:ea typeface="ＭＳ Ｐゴシック" pitchFamily="34" charset="-128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>
                <a:ea typeface="ＭＳ Ｐゴシック" pitchFamily="34" charset="-128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Ethernet, 802.111 (WiFi),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physical:</a:t>
            </a:r>
            <a:r>
              <a:rPr lang="en-US">
                <a:ea typeface="ＭＳ Ｐゴシック" pitchFamily="34" charset="-128"/>
              </a:rPr>
              <a:t> bits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on the wire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6451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application</a:t>
            </a:r>
          </a:p>
          <a:p>
            <a:pPr algn="ctr"/>
            <a:endParaRPr lang="en-US"/>
          </a:p>
          <a:p>
            <a:pPr algn="ctr"/>
            <a:r>
              <a:rPr lang="en-US"/>
              <a:t>transport</a:t>
            </a:r>
          </a:p>
          <a:p>
            <a:pPr algn="ctr"/>
            <a:endParaRPr lang="en-US"/>
          </a:p>
          <a:p>
            <a:pPr algn="ctr"/>
            <a:r>
              <a:rPr lang="en-US"/>
              <a:t>network</a:t>
            </a:r>
          </a:p>
          <a:p>
            <a:pPr algn="ctr"/>
            <a:endParaRPr lang="en-US"/>
          </a:p>
          <a:p>
            <a:pPr algn="ctr"/>
            <a:r>
              <a:rPr lang="en-US"/>
              <a:t>link</a:t>
            </a:r>
          </a:p>
          <a:p>
            <a:pPr algn="ctr"/>
            <a:endParaRPr lang="en-US"/>
          </a:p>
          <a:p>
            <a:pPr algn="ctr"/>
            <a:r>
              <a:rPr lang="en-US"/>
              <a:t>physical</a:t>
            </a: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C721ECD-2E46-4768-9919-BA31BFA95943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6563" name="Picture 19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6565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666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66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666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66687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6690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91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688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9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6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7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66568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9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73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66678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9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80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81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82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3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5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66676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7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66580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66581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82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86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89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66668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9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70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71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72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73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4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5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0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66662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3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4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65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6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67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1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66658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9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0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1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2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66656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7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66593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66651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2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3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4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physical</a:t>
              </a:r>
            </a:p>
          </p:txBody>
        </p:sp>
        <p:sp>
          <p:nvSpPr>
            <p:cNvPr id="66655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594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95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66643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4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45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6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47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8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9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50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6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66637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8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9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0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1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2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66631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2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3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34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35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6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66623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25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26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27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28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0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99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b="1"/>
              <a:t>router</a:t>
            </a:r>
          </a:p>
        </p:txBody>
      </p:sp>
      <p:sp>
        <p:nvSpPr>
          <p:cNvPr id="66600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5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66621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2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16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66615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66619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0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H</a:t>
                </a:r>
                <a:r>
                  <a:rPr lang="en-US" sz="1800" baseline="-25000"/>
                  <a:t>t</a:t>
                </a:r>
              </a:p>
            </p:txBody>
          </p:sp>
        </p:grpSp>
        <p:grpSp>
          <p:nvGrpSpPr>
            <p:cNvPr id="66616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66617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8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M</a:t>
                </a:r>
              </a:p>
            </p:txBody>
          </p:sp>
        </p:grpSp>
      </p:grp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66613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4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66606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66611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2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607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66609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0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66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624B04-E862-4F2B-9FB7-1639BF97FB15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758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1.6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0C90FE1-F301-4BA5-AE7E-BDC3585BBAE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ja-JP" sz="3600">
                <a:ea typeface="ＭＳ Ｐゴシック" pitchFamily="34" charset="-128"/>
              </a:rPr>
              <a:t>Hardware view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sz="2400">
                <a:ea typeface="ＭＳ Ｐゴシック" pitchFamily="34" charset="-128"/>
              </a:rPr>
              <a:t>millions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hosts </a:t>
            </a:r>
            <a:r>
              <a:rPr lang="en-US" i="1">
                <a:ea typeface="ＭＳ Ｐゴシック" pitchFamily="34" charset="-128"/>
              </a:rPr>
              <a:t>=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 end systems</a:t>
            </a:r>
            <a:r>
              <a:rPr lang="en-US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marL="631825" lvl="1" indent="-231775" eaLnBrk="1" hangingPunct="1">
              <a:buSzPct val="75000"/>
            </a:pPr>
            <a:r>
              <a:rPr lang="en-US"/>
              <a:t>running </a:t>
            </a:r>
            <a:r>
              <a:rPr lang="en-US" i="1">
                <a:solidFill>
                  <a:srgbClr val="CC0000"/>
                </a:solidFill>
              </a:rPr>
              <a:t>network apps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95450" y="3152775"/>
            <a:ext cx="3368675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communication links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fiber, copper, radio, satellite</a:t>
            </a: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transmission rate: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bandwidth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811338" y="5307013"/>
            <a:ext cx="3779837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Packet switches:</a:t>
            </a:r>
            <a:r>
              <a:rPr lang="en-US">
                <a:latin typeface="Gill Sans MT" pitchFamily="34" charset="0"/>
              </a:rPr>
              <a:t> forward packets (chunks of data)</a:t>
            </a:r>
          </a:p>
          <a:p>
            <a:pPr marL="688975" lvl="1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</a:pP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routers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>
              <a:latin typeface="Gill Sans MT" pitchFamily="34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14781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sp>
          <p:nvSpPr>
            <p:cNvPr id="14782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grpSp>
          <p:nvGrpSpPr>
            <p:cNvPr id="14783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14788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791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2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3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4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5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6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7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8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9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0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1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2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3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4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5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789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90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84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14786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87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785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457825"/>
            <a:ext cx="646112" cy="477838"/>
            <a:chOff x="293" y="3440"/>
            <a:chExt cx="407" cy="301"/>
          </a:xfrm>
        </p:grpSpPr>
        <p:sp>
          <p:nvSpPr>
            <p:cNvPr id="14771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router</a:t>
              </a:r>
            </a:p>
          </p:txBody>
        </p:sp>
        <p:grpSp>
          <p:nvGrpSpPr>
            <p:cNvPr id="14772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147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76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79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80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7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8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345" name="Picture 853" descr="underline_bas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46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441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8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19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4769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70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442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3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4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5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6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7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8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9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0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1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2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3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4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5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6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7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8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0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1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2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3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4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5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6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7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8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49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4767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8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0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4765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6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1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4763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4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2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4761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2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4453" name="Picture 603" descr="car_icon_smal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454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4759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60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4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5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5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5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6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4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46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9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0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47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8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7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4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8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4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8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4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0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3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3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5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60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4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22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2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2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2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1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4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14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1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1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2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4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06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0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3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4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8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1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02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9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0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4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4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0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93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94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1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2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5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4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82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85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86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83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4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6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4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74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77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8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75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6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7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4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66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69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0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67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8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8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4661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2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69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4659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0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7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464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64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64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64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44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44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44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44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4476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4609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0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1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4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39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4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5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6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37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8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7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8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9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35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6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0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621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33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4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2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4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5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6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7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8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9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0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31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2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7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4577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8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79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0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1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2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07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3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4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05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6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5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6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7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03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4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8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89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01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2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90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1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2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3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4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5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6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7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8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99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0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4554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55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6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57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8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9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0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1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3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64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71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2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3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4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5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6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65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6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7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8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9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0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79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4531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32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3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34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5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6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7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8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9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0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41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48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49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0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1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2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3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42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3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4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5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6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7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0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450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09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0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11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2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3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4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5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6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7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18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25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6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7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8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9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30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19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0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1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2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3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4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1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4506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07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82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4483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84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5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486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7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8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9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0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1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2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93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00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1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2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3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4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5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94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5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6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7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8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9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606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14349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smartphone</a:t>
              </a:r>
            </a:p>
          </p:txBody>
        </p:sp>
        <p:sp>
          <p:nvSpPr>
            <p:cNvPr id="14350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PC</a:t>
              </a:r>
            </a:p>
          </p:txBody>
        </p:sp>
        <p:sp>
          <p:nvSpPr>
            <p:cNvPr id="14351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server</a:t>
              </a:r>
            </a:p>
          </p:txBody>
        </p:sp>
        <p:sp>
          <p:nvSpPr>
            <p:cNvPr id="14352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laptop</a:t>
              </a:r>
            </a:p>
          </p:txBody>
        </p:sp>
        <p:grpSp>
          <p:nvGrpSpPr>
            <p:cNvPr id="14353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14414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15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354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14412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13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5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14389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90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1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392" name="Picture 1092" descr="screen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3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4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5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6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7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8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99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406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7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8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9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0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1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00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1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2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3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4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5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56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4357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8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0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1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2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87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8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3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4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385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6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5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7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383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4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8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69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381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2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0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2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5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7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8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79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0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DBB81AA-666F-47C3-9B04-1E29EBED3E6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8611" name="Picture 8" descr="underline_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14463"/>
            <a:ext cx="8548687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8" y="201613"/>
            <a:ext cx="8996362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Network Security</a:t>
            </a:r>
            <a:br>
              <a:rPr lang="en-US" sz="3600">
                <a:ea typeface="ＭＳ Ｐゴシック" pitchFamily="34" charset="-128"/>
              </a:rPr>
            </a:br>
            <a:r>
              <a:rPr lang="en-US" sz="3600">
                <a:ea typeface="ＭＳ Ｐゴシック" pitchFamily="34" charset="-128"/>
              </a:rPr>
              <a:t>Bad guys: put malware into hosts via Internet</a:t>
            </a:r>
          </a:p>
        </p:txBody>
      </p:sp>
      <p:sp>
        <p:nvSpPr>
          <p:cNvPr id="686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6413" y="1922463"/>
            <a:ext cx="7710487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ea typeface="ＭＳ Ｐゴシック" pitchFamily="34" charset="-128"/>
              </a:rPr>
              <a:t>malware can get in host from:</a:t>
            </a:r>
            <a:endParaRPr lang="en-US">
              <a:solidFill>
                <a:srgbClr val="000099"/>
              </a:solidFill>
              <a:ea typeface="ＭＳ Ｐゴシック" pitchFamily="34" charset="-128"/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>
                <a:solidFill>
                  <a:srgbClr val="000099"/>
                </a:solidFill>
              </a:rPr>
              <a:t>virus: </a:t>
            </a:r>
            <a:r>
              <a:rPr lang="en-US"/>
              <a:t>self-replicating infection by receiving/executing  object (e.g., e-mail attachment)</a:t>
            </a: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>
                <a:solidFill>
                  <a:srgbClr val="000099"/>
                </a:solidFill>
              </a:rPr>
              <a:t>worm: </a:t>
            </a:r>
            <a:r>
              <a:rPr lang="en-US"/>
              <a:t>self-replicating infection by passively receiving object that gets itself executed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solidFill>
                  <a:srgbClr val="000099"/>
                </a:solidFill>
                <a:ea typeface="ＭＳ Ｐゴシック" pitchFamily="34" charset="-128"/>
              </a:rPr>
              <a:t>spyware malware</a:t>
            </a:r>
            <a:r>
              <a:rPr lang="en-US">
                <a:ea typeface="ＭＳ Ｐゴシック" pitchFamily="34" charset="-128"/>
              </a:rPr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ea typeface="ＭＳ Ｐゴシック" pitchFamily="34" charset="-128"/>
              </a:rPr>
              <a:t>infected host can be enrolled in  </a:t>
            </a:r>
            <a:r>
              <a:rPr lang="en-US">
                <a:solidFill>
                  <a:srgbClr val="000099"/>
                </a:solidFill>
                <a:ea typeface="ＭＳ Ｐゴシック" pitchFamily="34" charset="-128"/>
              </a:rPr>
              <a:t>botnet,</a:t>
            </a:r>
            <a:r>
              <a:rPr lang="en-US">
                <a:ea typeface="ＭＳ Ｐゴシック" pitchFamily="34" charset="-128"/>
              </a:rPr>
              <a:t> used for spam. DDoS attacks</a:t>
            </a:r>
          </a:p>
        </p:txBody>
      </p:sp>
      <p:sp>
        <p:nvSpPr>
          <p:cNvPr id="686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01F1099-AE79-4009-AD88-62EBF40D16F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96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DB68CD3-5CD9-419D-831D-B0605B3509D2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9636" name="Picture 2" descr="http://static.ddmcdn.com/gif/influenza-virus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527175"/>
            <a:ext cx="4910137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06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AEAD3AD-30C9-40E1-A924-419938243E79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675" y="465138"/>
            <a:ext cx="7651750" cy="567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1683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71784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85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71750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target</a:t>
              </a:r>
            </a:p>
          </p:txBody>
        </p:sp>
        <p:grpSp>
          <p:nvGrpSpPr>
            <p:cNvPr id="71751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1752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3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54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5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6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7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1782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3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58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9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780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1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0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1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62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1778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9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3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1764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1776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7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5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6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7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8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9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0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1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2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3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71774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5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Denial of Service (DoS):</a:t>
            </a:r>
            <a:r>
              <a:rPr lang="en-US">
                <a:ea typeface="ＭＳ Ｐゴシック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1.</a:t>
            </a:r>
            <a:r>
              <a:rPr lang="en-US">
                <a:latin typeface="Gill Sans MT" pitchFamily="34" charset="0"/>
              </a:rPr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2.</a:t>
            </a:r>
            <a:r>
              <a:rPr lang="en-US">
                <a:latin typeface="Gill Sans MT" pitchFamily="34" charset="0"/>
              </a:rPr>
              <a:t> Compromise hosts (botnet)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AutoNum type="arabicPeriod" startAt="2"/>
            </a:pPr>
            <a:endParaRPr lang="en-US">
              <a:latin typeface="Gill Sans MT" pitchFamily="34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3.</a:t>
            </a:r>
            <a:r>
              <a:rPr lang="en-US">
                <a:latin typeface="Gill Sans MT" pitchFamily="34" charset="0"/>
              </a:rPr>
              <a:t> send packets to target from compromised hosts</a:t>
            </a:r>
          </a:p>
        </p:txBody>
      </p:sp>
      <p:sp>
        <p:nvSpPr>
          <p:cNvPr id="71689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Bad guys: </a:t>
            </a:r>
            <a:r>
              <a:rPr lang="en-US" sz="3200">
                <a:solidFill>
                  <a:srgbClr val="000099"/>
                </a:solidFill>
                <a:latin typeface="Gill Sans MT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71740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1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2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3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4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5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6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7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8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9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1691" name="Picture 112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763588"/>
            <a:ext cx="8228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92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71738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9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3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71736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7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4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71734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5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5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71732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3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6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71730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1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7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71728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9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8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71726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7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9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71724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5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0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71722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3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1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71720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1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2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71718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9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3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71716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7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71706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7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8" name="Picture 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9" name="Picture 5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0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1" name="Picture 5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2" name="Picture 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3" name="Picture 6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4" name="Picture 6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5" name="Picture 6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</p:grpSp>
      <p:sp>
        <p:nvSpPr>
          <p:cNvPr id="717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F178CA6-DAB5-4A9F-B34E-03929C36BB3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2707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72774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75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Bad guys can sniff packets</a:t>
            </a:r>
          </a:p>
        </p:txBody>
      </p:sp>
      <p:sp>
        <p:nvSpPr>
          <p:cNvPr id="72709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broadcast media (shared ethernet, wireless)</a:t>
            </a:r>
          </a:p>
          <a:p>
            <a:pPr lvl="1" eaLnBrk="1" hangingPunct="1"/>
            <a:r>
              <a:rPr lang="en-US"/>
              <a:t>promiscuous network interface reads/records all packets (e.g., including passwords!) passing by</a:t>
            </a:r>
          </a:p>
        </p:txBody>
      </p:sp>
      <p:sp>
        <p:nvSpPr>
          <p:cNvPr id="72710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2715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pitchFamily="66" charset="0"/>
              </a:rPr>
              <a:t>B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2716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grpSp>
        <p:nvGrpSpPr>
          <p:cNvPr id="72717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72769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70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1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2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3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/>
                <a:t>src:B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sp>
        <p:nvSpPr>
          <p:cNvPr id="72718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en-US">
              <a:latin typeface="Gill Sans MT" pitchFamily="34" charset="0"/>
            </a:endParaRPr>
          </a:p>
        </p:txBody>
      </p:sp>
      <p:pic>
        <p:nvPicPr>
          <p:cNvPr id="72721" name="Picture 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pic>
        <p:nvPicPr>
          <p:cNvPr id="72722" name="Picture 5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23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72737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9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0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1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2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767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3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4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765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6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5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6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7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763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4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8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49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761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2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50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1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4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5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6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7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8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2759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0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24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72735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36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25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7272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2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272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2730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2733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34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31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2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1273466-B3D2-4468-8954-CD5D43A4BCA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3731" name="Picture 97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732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73797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8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37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Bad guys can use fake addresses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i="1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en-US">
                <a:ea typeface="ＭＳ Ｐゴシック" pitchFamily="34" charset="-128"/>
              </a:rPr>
              <a:t>send packet with false source address</a:t>
            </a:r>
          </a:p>
        </p:txBody>
      </p:sp>
      <p:sp>
        <p:nvSpPr>
          <p:cNvPr id="73735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3740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73741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2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743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73792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93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solidFill>
                    <a:srgbClr val="CC0000"/>
                  </a:solidFill>
                </a:rPr>
                <a:t>src:B</a:t>
              </a:r>
              <a:r>
                <a:rPr lang="en-US" sz="1600"/>
                <a:t>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pic>
        <p:nvPicPr>
          <p:cNvPr id="73744" name="Picture 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grpSp>
        <p:nvGrpSpPr>
          <p:cNvPr id="73745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73790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1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3746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73758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9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1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2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3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788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9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4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5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3786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7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6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8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3784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5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9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3770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782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3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71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3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4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6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3780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3747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7375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5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375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3753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3756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57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754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53455A2-0178-4F8A-A157-1917AFBE6AE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3749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ill Sans MT" pitchFamily="34" charset="0"/>
              </a:rPr>
              <a:t>… lots more on security (throughout, Chapter 8)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4755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1.7 history</a:t>
            </a:r>
          </a:p>
          <a:p>
            <a:pPr eaLnBrk="1" hangingPunct="1"/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14C2C87-4DD6-4CCB-88F3-80C76C587229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5779" name="Picture 6" descr="arpanet2"/>
          <p:cNvPicPr>
            <a:picLocks noChangeAspect="1" noChangeArrowheads="1"/>
          </p:cNvPicPr>
          <p:nvPr/>
        </p:nvPicPr>
        <p:blipFill>
          <a:blip r:embed="rId3" cstate="print"/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Internet history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1961:</a:t>
            </a:r>
            <a:r>
              <a:rPr lang="en-US" sz="2400">
                <a:ea typeface="ＭＳ Ｐゴシック" pitchFamily="34" charset="-128"/>
              </a:rPr>
              <a:t> Kleinrock - queueing theory shows effectiveness of packet-switching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1964:</a:t>
            </a:r>
            <a:r>
              <a:rPr lang="en-US" sz="2400">
                <a:ea typeface="ＭＳ Ｐゴシック" pitchFamily="34" charset="-128"/>
              </a:rPr>
              <a:t> Baran - packet-switching in military nets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1967:</a:t>
            </a:r>
            <a:r>
              <a:rPr lang="en-US" sz="2400">
                <a:ea typeface="ＭＳ Ｐゴシック" pitchFamily="34" charset="-128"/>
              </a:rPr>
              <a:t> ARPAnet conceived by Advanced Research Projects Agency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1969:</a:t>
            </a:r>
            <a:r>
              <a:rPr lang="en-US" sz="2400">
                <a:ea typeface="ＭＳ Ｐゴシック" pitchFamily="34" charset="-128"/>
              </a:rPr>
              <a:t> first ARPAnet node operational</a:t>
            </a:r>
          </a:p>
          <a:p>
            <a:pPr eaLnBrk="1" hangingPunct="1">
              <a:buSzPct val="75000"/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7578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ARPAnet public demo</a:t>
            </a:r>
          </a:p>
          <a:p>
            <a:pPr lvl="1" eaLnBrk="1" hangingPunct="1"/>
            <a:r>
              <a:rPr lang="en-US"/>
              <a:t>NCP (Network Control Protocol) first host-host protocol </a:t>
            </a:r>
          </a:p>
          <a:p>
            <a:pPr lvl="1" eaLnBrk="1" hangingPunct="1"/>
            <a:r>
              <a:rPr lang="en-US"/>
              <a:t>first e-mail program</a:t>
            </a:r>
          </a:p>
          <a:p>
            <a:pPr lvl="1" eaLnBrk="1" hangingPunct="1"/>
            <a:r>
              <a:rPr lang="en-US"/>
              <a:t>ARPAnet has 15 nodes</a:t>
            </a:r>
          </a:p>
        </p:txBody>
      </p:sp>
      <p:sp>
        <p:nvSpPr>
          <p:cNvPr id="75783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sz="2800" u="sng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5784" name="Picture 1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8F3E84B-A48B-4FCF-985C-688178A7DDF3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sz="2400">
                <a:ea typeface="ＭＳ Ｐゴシック" pitchFamily="34" charset="-128"/>
              </a:rPr>
              <a:t> ALOHAnet satellite network in Hawaii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sz="240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sz="2400">
                <a:ea typeface="ＭＳ Ｐゴシック" pitchFamily="34" charset="-128"/>
              </a:rPr>
              <a:t> Ethernet at Xerox PARC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ea typeface="ＭＳ Ｐゴシック" pitchFamily="34" charset="-128"/>
              </a:rPr>
              <a:t> proprietary architectures: DECnet, SNA, XNA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sz="2400">
                <a:ea typeface="ＭＳ Ｐゴシック" pitchFamily="34" charset="-128"/>
              </a:rPr>
              <a:t> ARPAnet has 200 nodes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CC0000"/>
                </a:solidFill>
                <a:ea typeface="ＭＳ Ｐゴシック" pitchFamily="34" charset="-128"/>
              </a:rPr>
              <a:t>s internetworking principles</a:t>
            </a:r>
            <a:r>
              <a:rPr lang="en-US" altLang="ja-JP" sz="240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CC0000"/>
                </a:solidFill>
                <a:ea typeface="ＭＳ Ｐゴシック" pitchFamily="34" charset="-128"/>
              </a:rPr>
              <a:t>s Internet architecture</a:t>
            </a:r>
            <a:endParaRPr 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76807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6808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C4CF18C-4BF5-4135-BAF6-7AC40E12089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>
                <a:ea typeface="ＭＳ Ｐゴシック" pitchFamily="34" charset="-128"/>
              </a:rPr>
              <a:t> deployment of TCP/IP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sz="2400">
                <a:ea typeface="ＭＳ Ｐゴシック" pitchFamily="34" charset="-128"/>
              </a:rPr>
              <a:t> smtp e-mail protocol defined 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>
                <a:ea typeface="ＭＳ Ｐゴシック" pitchFamily="34" charset="-128"/>
              </a:rPr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sz="2400">
                <a:ea typeface="ＭＳ Ｐゴシック" pitchFamily="34" charset="-128"/>
              </a:rPr>
              <a:t> ftp protocol defined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sz="240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new national networks: Csnet, BITnet, NSFnet, Minitel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7830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7831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646A42D-5FE4-484D-B975-8850A6CEA2DE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028" name="Picture 1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350" y="962025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0663"/>
            <a:ext cx="9420225" cy="1006475"/>
          </a:xfrm>
        </p:spPr>
        <p:txBody>
          <a:bodyPr/>
          <a:lstStyle/>
          <a:p>
            <a:pPr eaLnBrk="1" hangingPunct="1"/>
            <a:r>
              <a:rPr lang="en-US" altLang="ja-JP">
                <a:ea typeface="ＭＳ Ｐゴシック" pitchFamily="34" charset="-128"/>
              </a:rPr>
              <a:t>More hardware: networked appliances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1030" name="Picture 3" descr="toas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4" descr="whisp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IP picture frame</a:t>
            </a:r>
          </a:p>
          <a:p>
            <a:r>
              <a:rPr lang="en-US" sz="1600"/>
              <a:t>http://www.ceiva.com/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Web-enabled toaster +</a:t>
            </a:r>
          </a:p>
          <a:p>
            <a:r>
              <a:rPr lang="en-US" sz="1600"/>
              <a:t>weather forecaster</a:t>
            </a:r>
          </a:p>
        </p:txBody>
      </p:sp>
      <p:pic>
        <p:nvPicPr>
          <p:cNvPr id="1034" name="Picture 9" descr="cisc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8950" y="4387850"/>
            <a:ext cx="2395538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10"/>
          <p:cNvSpPr txBox="1">
            <a:spLocks noChangeArrowheads="1"/>
          </p:cNvSpPr>
          <p:nvPr/>
        </p:nvSpPr>
        <p:spPr bwMode="auto">
          <a:xfrm>
            <a:off x="5911850" y="6016625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phones</a:t>
            </a:r>
          </a:p>
        </p:txBody>
      </p:sp>
      <p:graphicFrame>
        <p:nvGraphicFramePr>
          <p:cNvPr id="1026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</a:t>
            </a:r>
          </a:p>
          <a:p>
            <a:r>
              <a:rPr lang="en-US" sz="1600"/>
              <a:t>refrigerator</a:t>
            </a:r>
          </a:p>
        </p:txBody>
      </p:sp>
      <p:pic>
        <p:nvPicPr>
          <p:cNvPr id="1037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Slingbox: watch,</a:t>
            </a:r>
          </a:p>
          <a:p>
            <a:r>
              <a:rPr lang="en-US" sz="1600"/>
              <a:t>control cable TV remotely</a:t>
            </a:r>
          </a:p>
        </p:txBody>
      </p:sp>
      <p:sp>
        <p:nvSpPr>
          <p:cNvPr id="10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5B0403F-3349-4F3F-AEC1-860F528E35B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40" name="Picture 2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Tweet-a-watt: </a:t>
            </a:r>
          </a:p>
          <a:p>
            <a:r>
              <a:rPr lang="en-US" sz="1600"/>
              <a:t>monitor energy use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>
                <a:ea typeface="ＭＳ Ｐゴシック" pitchFamily="34" charset="-128"/>
              </a:rPr>
              <a:t>ARPAnet decommissioned</a:t>
            </a:r>
          </a:p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NSF lifts restrictions on commercial use of NSFnet (decommissioned, 1995)</a:t>
            </a:r>
          </a:p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sz="240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/>
              <a:t>hypertext [Bush 1945, Nelson 1960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/>
              <a:t>HTML, HTTP: Berners-Lee</a:t>
            </a:r>
          </a:p>
          <a:p>
            <a:pPr marL="569913" lvl="1" indent="-225425" eaLnBrk="1" hangingPunct="1"/>
            <a:r>
              <a:rPr lang="en-US"/>
              <a:t>1994: Mosaic, later Netscape</a:t>
            </a:r>
          </a:p>
          <a:p>
            <a:pPr marL="569913" lvl="1" indent="-225425" eaLnBrk="1" hangingPunct="1"/>
            <a:r>
              <a:rPr lang="en-US"/>
              <a:t>late 1990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s: commercialization</a:t>
            </a:r>
            <a:r>
              <a:rPr lang="en-US" altLang="ja-JP" sz="2000">
                <a:ea typeface="ＭＳ Ｐゴシック" pitchFamily="34" charset="-128"/>
              </a:rPr>
              <a:t> of the Web</a:t>
            </a:r>
          </a:p>
          <a:p>
            <a:pPr marL="225425" indent="-225425" eaLnBrk="1" hangingPunct="1"/>
            <a:endParaRPr lang="en-US" sz="2400">
              <a:ea typeface="ＭＳ Ｐゴシック" pitchFamily="34" charset="-128"/>
            </a:endParaRPr>
          </a:p>
          <a:p>
            <a:pPr marL="225425" indent="-225425" eaLnBrk="1" hangingPunct="1"/>
            <a:endParaRPr lang="en-US" sz="2400">
              <a:ea typeface="ＭＳ Ｐゴシック" pitchFamily="34" charset="-128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network security to forefront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sz="2000">
              <a:ea typeface="ＭＳ Ｐゴシック" pitchFamily="34" charset="-128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itchFamily="34" charset="0"/>
              </a:rPr>
              <a:t>s: commercialization, the Web, new apps</a:t>
            </a:r>
            <a:endParaRPr lang="en-US" sz="2800" u="sng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78854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8855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BF72DC2-C172-4272-971F-2BE8343B5B7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~750 million hosts</a:t>
            </a:r>
          </a:p>
          <a:p>
            <a:pPr lvl="1" eaLnBrk="1" hangingPunct="1">
              <a:buSzPct val="75000"/>
            </a:pPr>
            <a:r>
              <a:rPr lang="en-US" sz="200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Emergence of online social networks: </a:t>
            </a:r>
          </a:p>
          <a:p>
            <a:pPr lvl="1" eaLnBrk="1" hangingPunct="1"/>
            <a:r>
              <a:rPr lang="en-US" sz="2000">
                <a:ea typeface="ＭＳ Ｐゴシック" pitchFamily="34" charset="-128"/>
              </a:rPr>
              <a:t>Facebook: soon one billion users</a:t>
            </a:r>
            <a:endParaRPr lang="en-US">
              <a:ea typeface="ＭＳ Ｐゴシック" pitchFamily="34" charset="-128"/>
            </a:endParaRP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Service providers (Google, Microsoft) create their own networks</a:t>
            </a:r>
          </a:p>
          <a:p>
            <a:pPr lvl="1" eaLnBrk="1" hangingPunct="1"/>
            <a:r>
              <a:rPr lang="en-US">
                <a:ea typeface="ＭＳ Ｐゴシック" pitchFamily="34" charset="-128"/>
              </a:rPr>
              <a:t>Bypass  Internet, providing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instantaneous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access to search, emai, etc.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cloud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(eg, Amazon EC2)</a:t>
            </a:r>
            <a:endParaRPr lang="en-US" sz="2400">
              <a:ea typeface="ＭＳ Ｐゴシック" pitchFamily="34" charset="-128"/>
            </a:endParaRPr>
          </a:p>
        </p:txBody>
      </p:sp>
      <p:sp>
        <p:nvSpPr>
          <p:cNvPr id="7987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9877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1D5A01C-4199-4EF9-A9F2-A430C78FA294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80899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Introduction: summary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covered a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ton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network edge, core, access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packet-switching versus circuit-switching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Internet structure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history</a:t>
            </a:r>
          </a:p>
        </p:txBody>
      </p:sp>
      <p:sp>
        <p:nvSpPr>
          <p:cNvPr id="809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you now have: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context, overview,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feel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more depth, detail </a:t>
            </a:r>
            <a:r>
              <a:rPr lang="en-US" sz="2400" i="1">
                <a:ea typeface="ＭＳ Ｐゴシック" pitchFamily="34" charset="-128"/>
              </a:rPr>
              <a:t>to follow!</a:t>
            </a:r>
            <a:endParaRPr lang="en-US" sz="2400">
              <a:ea typeface="ＭＳ Ｐゴシック" pitchFamily="34" charset="-128"/>
            </a:endParaRPr>
          </a:p>
        </p:txBody>
      </p:sp>
      <p:sp>
        <p:nvSpPr>
          <p:cNvPr id="809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269C233B-52E2-4316-88BB-F370D83CE1AF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536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BA5DE760-B888-48FE-B54D-07329EBAE09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5364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9775" y="103188"/>
            <a:ext cx="6754813" cy="675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73038" y="3321050"/>
            <a:ext cx="19303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7.7 exabytes</a:t>
            </a:r>
          </a:p>
          <a:p>
            <a:r>
              <a:rPr lang="en-US" dirty="0"/>
              <a:t>daily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212725"/>
            <a:ext cx="7772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Data </a:t>
            </a:r>
          </a:p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view</a:t>
            </a:r>
            <a:endParaRPr lang="en-US" sz="4400" kern="0" dirty="0">
              <a:solidFill>
                <a:srgbClr val="000099"/>
              </a:solidFill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protocols</a:t>
            </a:r>
            <a:r>
              <a:rPr 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control sending, receiving of msgs</a:t>
            </a:r>
          </a:p>
          <a:p>
            <a:pPr lvl="1" eaLnBrk="1" hangingPunct="1"/>
            <a:r>
              <a:rPr lang="en-US" sz="2000"/>
              <a:t>e.g., TCP, IP, HTTP, Skype,  802.11</a:t>
            </a:r>
            <a:endParaRPr lang="en-US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ja-JP" sz="3600">
                <a:solidFill>
                  <a:srgbClr val="000099"/>
                </a:solidFill>
                <a:latin typeface="Gill Sans MT" pitchFamily="34" charset="0"/>
              </a:rPr>
              <a:t>Protocol view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16389" name="Picture 330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0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6392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95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6745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6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6396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5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0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25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6743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4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6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6741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2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7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6739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0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8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6737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38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6429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430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673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3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31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6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3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3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3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3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2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6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22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25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26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23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4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6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1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1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1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6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0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0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3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3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6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0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6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9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9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6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8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8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8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8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9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6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74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77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8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75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0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6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66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9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0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67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8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1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6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8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1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62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9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0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2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6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0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53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4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1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2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3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6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42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45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46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43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4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6637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8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5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6635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6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6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6617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662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6618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619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44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644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644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645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645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6452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6585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6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87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8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9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0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615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1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2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613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4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3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4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5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611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2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6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97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609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0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8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9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2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4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5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6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607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8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3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6553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4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55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58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583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59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0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581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2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1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2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3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579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0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4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65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577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78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6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7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8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9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0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1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2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3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4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575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6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4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6530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31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2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33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4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7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8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9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4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47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8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9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0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1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2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41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4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5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6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5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6507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08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09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10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11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2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3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4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5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6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17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24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5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6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7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8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9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18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6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648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85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6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87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8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9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0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1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2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3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9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01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2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3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4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5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6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95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6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7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7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6482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3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58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6459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60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1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62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3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7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8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69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476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7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8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9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0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1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70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4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5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3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114AA79-9237-4DF5-8F3C-E87C3DCDBC4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38097</TotalTime>
  <Words>4194</Words>
  <Application>Microsoft Office PowerPoint</Application>
  <PresentationFormat>On-screen Show (4:3)</PresentationFormat>
  <Paragraphs>1306</Paragraphs>
  <Slides>72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ZapfDingbats</vt:lpstr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12_Default Design</vt:lpstr>
      <vt:lpstr>Default Design</vt:lpstr>
      <vt:lpstr>Clip</vt:lpstr>
      <vt:lpstr>Bitmap Image</vt:lpstr>
      <vt:lpstr>PowerPoint Presentation</vt:lpstr>
      <vt:lpstr>PowerPoint Presentation</vt:lpstr>
      <vt:lpstr>Chapter 1: roadmap</vt:lpstr>
      <vt:lpstr>PowerPoint Presentation</vt:lpstr>
      <vt:lpstr>What’s the Internet?</vt:lpstr>
      <vt:lpstr>Hardware view</vt:lpstr>
      <vt:lpstr>More hardware: networked appliances</vt:lpstr>
      <vt:lpstr>PowerPoint Presentation</vt:lpstr>
      <vt:lpstr>PowerPoint Presentation</vt:lpstr>
      <vt:lpstr>What’s a protocol?</vt:lpstr>
      <vt:lpstr>PowerPoint Presentation</vt:lpstr>
      <vt:lpstr>Service view</vt:lpstr>
      <vt:lpstr>Chapter 1: roadmap</vt:lpstr>
      <vt:lpstr>A closer look at network structure:</vt:lpstr>
      <vt:lpstr>Access networks and physical media</vt:lpstr>
      <vt:lpstr>Access net: digital subscriber line (DSL)</vt:lpstr>
      <vt:lpstr>PowerPoint Presentation</vt:lpstr>
      <vt:lpstr>PowerPoint Presentation</vt:lpstr>
      <vt:lpstr>PowerPoint Presentation</vt:lpstr>
      <vt:lpstr>Wireless access networks</vt:lpstr>
      <vt:lpstr>Wireless access networks</vt:lpstr>
      <vt:lpstr>Enterprise access networks (Ethernet)</vt:lpstr>
      <vt:lpstr>Physical media</vt:lpstr>
      <vt:lpstr>Physical media: coax, fiber</vt:lpstr>
      <vt:lpstr>Physical media: radio</vt:lpstr>
      <vt:lpstr>Chapter 1: roadmap</vt:lpstr>
      <vt:lpstr>The network core</vt:lpstr>
      <vt:lpstr>circuit switching</vt:lpstr>
      <vt:lpstr>Circuit switching: FDM versus TDM</vt:lpstr>
      <vt:lpstr>PowerPoint Presentation</vt:lpstr>
      <vt:lpstr>Packet switching versus circuit switching</vt:lpstr>
      <vt:lpstr>Packet-switching: store-and-forward</vt:lpstr>
      <vt:lpstr>Packet Switching: queueing delay, loss</vt:lpstr>
      <vt:lpstr>PowerPoint Presentation</vt:lpstr>
      <vt:lpstr>Two key network-core functions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Presentation</vt:lpstr>
      <vt:lpstr>“Real” Internet delays and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Internet protocol stack</vt:lpstr>
      <vt:lpstr>Encapsulation</vt:lpstr>
      <vt:lpstr>Chapter 1: roadmap</vt:lpstr>
      <vt:lpstr>Network Security Bad guys: put malware into hosts via Internet</vt:lpstr>
      <vt:lpstr>PowerPoint Presentation</vt:lpstr>
      <vt:lpstr>PowerPoint Presentation</vt:lpstr>
      <vt:lpstr>PowerPoint Presentation</vt:lpstr>
      <vt:lpstr>Bad guys can sniff packets</vt:lpstr>
      <vt:lpstr>Bad guys can use fake addresses</vt:lpstr>
      <vt:lpstr>Chapter 1: roadmap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Chen,Shigang</cp:lastModifiedBy>
  <cp:revision>471</cp:revision>
  <dcterms:created xsi:type="dcterms:W3CDTF">1999-10-08T19:08:27Z</dcterms:created>
  <dcterms:modified xsi:type="dcterms:W3CDTF">2023-01-19T20:32:13Z</dcterms:modified>
</cp:coreProperties>
</file>